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9" r:id="rId5"/>
    <p:sldId id="258" r:id="rId6"/>
    <p:sldId id="265" r:id="rId7"/>
    <p:sldId id="260" r:id="rId8"/>
    <p:sldId id="261"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AA281B-2CDB-4040-A22F-513D823DB0C7}"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96EB7-226E-4F6D-925B-19AC7266DBF1}" type="slidenum">
              <a:rPr lang="en-US" smtClean="0"/>
              <a:t>‹#›</a:t>
            </a:fld>
            <a:endParaRPr lang="en-US"/>
          </a:p>
        </p:txBody>
      </p:sp>
    </p:spTree>
    <p:extLst>
      <p:ext uri="{BB962C8B-B14F-4D97-AF65-F5344CB8AC3E}">
        <p14:creationId xmlns:p14="http://schemas.microsoft.com/office/powerpoint/2010/main" val="1896174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A281B-2CDB-4040-A22F-513D823DB0C7}"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96EB7-226E-4F6D-925B-19AC7266DBF1}" type="slidenum">
              <a:rPr lang="en-US" smtClean="0"/>
              <a:t>‹#›</a:t>
            </a:fld>
            <a:endParaRPr lang="en-US"/>
          </a:p>
        </p:txBody>
      </p:sp>
    </p:spTree>
    <p:extLst>
      <p:ext uri="{BB962C8B-B14F-4D97-AF65-F5344CB8AC3E}">
        <p14:creationId xmlns:p14="http://schemas.microsoft.com/office/powerpoint/2010/main" val="120037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A281B-2CDB-4040-A22F-513D823DB0C7}"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96EB7-226E-4F6D-925B-19AC7266DBF1}" type="slidenum">
              <a:rPr lang="en-US" smtClean="0"/>
              <a:t>‹#›</a:t>
            </a:fld>
            <a:endParaRPr lang="en-US"/>
          </a:p>
        </p:txBody>
      </p:sp>
    </p:spTree>
    <p:extLst>
      <p:ext uri="{BB962C8B-B14F-4D97-AF65-F5344CB8AC3E}">
        <p14:creationId xmlns:p14="http://schemas.microsoft.com/office/powerpoint/2010/main" val="237911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A281B-2CDB-4040-A22F-513D823DB0C7}"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96EB7-226E-4F6D-925B-19AC7266DBF1}" type="slidenum">
              <a:rPr lang="en-US" smtClean="0"/>
              <a:t>‹#›</a:t>
            </a:fld>
            <a:endParaRPr lang="en-US"/>
          </a:p>
        </p:txBody>
      </p:sp>
    </p:spTree>
    <p:extLst>
      <p:ext uri="{BB962C8B-B14F-4D97-AF65-F5344CB8AC3E}">
        <p14:creationId xmlns:p14="http://schemas.microsoft.com/office/powerpoint/2010/main" val="144155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A281B-2CDB-4040-A22F-513D823DB0C7}"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96EB7-226E-4F6D-925B-19AC7266DBF1}" type="slidenum">
              <a:rPr lang="en-US" smtClean="0"/>
              <a:t>‹#›</a:t>
            </a:fld>
            <a:endParaRPr lang="en-US"/>
          </a:p>
        </p:txBody>
      </p:sp>
    </p:spTree>
    <p:extLst>
      <p:ext uri="{BB962C8B-B14F-4D97-AF65-F5344CB8AC3E}">
        <p14:creationId xmlns:p14="http://schemas.microsoft.com/office/powerpoint/2010/main" val="53275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AA281B-2CDB-4040-A22F-513D823DB0C7}"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96EB7-226E-4F6D-925B-19AC7266DBF1}" type="slidenum">
              <a:rPr lang="en-US" smtClean="0"/>
              <a:t>‹#›</a:t>
            </a:fld>
            <a:endParaRPr lang="en-US"/>
          </a:p>
        </p:txBody>
      </p:sp>
    </p:spTree>
    <p:extLst>
      <p:ext uri="{BB962C8B-B14F-4D97-AF65-F5344CB8AC3E}">
        <p14:creationId xmlns:p14="http://schemas.microsoft.com/office/powerpoint/2010/main" val="371488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AA281B-2CDB-4040-A22F-513D823DB0C7}" type="datetimeFigureOut">
              <a:rPr lang="en-US" smtClean="0"/>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96EB7-226E-4F6D-925B-19AC7266DBF1}" type="slidenum">
              <a:rPr lang="en-US" smtClean="0"/>
              <a:t>‹#›</a:t>
            </a:fld>
            <a:endParaRPr lang="en-US"/>
          </a:p>
        </p:txBody>
      </p:sp>
    </p:spTree>
    <p:extLst>
      <p:ext uri="{BB962C8B-B14F-4D97-AF65-F5344CB8AC3E}">
        <p14:creationId xmlns:p14="http://schemas.microsoft.com/office/powerpoint/2010/main" val="244429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AA281B-2CDB-4040-A22F-513D823DB0C7}" type="datetimeFigureOut">
              <a:rPr lang="en-US" smtClean="0"/>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96EB7-226E-4F6D-925B-19AC7266DBF1}" type="slidenum">
              <a:rPr lang="en-US" smtClean="0"/>
              <a:t>‹#›</a:t>
            </a:fld>
            <a:endParaRPr lang="en-US"/>
          </a:p>
        </p:txBody>
      </p:sp>
    </p:spTree>
    <p:extLst>
      <p:ext uri="{BB962C8B-B14F-4D97-AF65-F5344CB8AC3E}">
        <p14:creationId xmlns:p14="http://schemas.microsoft.com/office/powerpoint/2010/main" val="88287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A281B-2CDB-4040-A22F-513D823DB0C7}" type="datetimeFigureOut">
              <a:rPr lang="en-US" smtClean="0"/>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96EB7-226E-4F6D-925B-19AC7266DBF1}" type="slidenum">
              <a:rPr lang="en-US" smtClean="0"/>
              <a:t>‹#›</a:t>
            </a:fld>
            <a:endParaRPr lang="en-US"/>
          </a:p>
        </p:txBody>
      </p:sp>
    </p:spTree>
    <p:extLst>
      <p:ext uri="{BB962C8B-B14F-4D97-AF65-F5344CB8AC3E}">
        <p14:creationId xmlns:p14="http://schemas.microsoft.com/office/powerpoint/2010/main" val="2683712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A281B-2CDB-4040-A22F-513D823DB0C7}"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96EB7-226E-4F6D-925B-19AC7266DBF1}" type="slidenum">
              <a:rPr lang="en-US" smtClean="0"/>
              <a:t>‹#›</a:t>
            </a:fld>
            <a:endParaRPr lang="en-US"/>
          </a:p>
        </p:txBody>
      </p:sp>
    </p:spTree>
    <p:extLst>
      <p:ext uri="{BB962C8B-B14F-4D97-AF65-F5344CB8AC3E}">
        <p14:creationId xmlns:p14="http://schemas.microsoft.com/office/powerpoint/2010/main" val="166915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A281B-2CDB-4040-A22F-513D823DB0C7}"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96EB7-226E-4F6D-925B-19AC7266DBF1}" type="slidenum">
              <a:rPr lang="en-US" smtClean="0"/>
              <a:t>‹#›</a:t>
            </a:fld>
            <a:endParaRPr lang="en-US"/>
          </a:p>
        </p:txBody>
      </p:sp>
    </p:spTree>
    <p:extLst>
      <p:ext uri="{BB962C8B-B14F-4D97-AF65-F5344CB8AC3E}">
        <p14:creationId xmlns:p14="http://schemas.microsoft.com/office/powerpoint/2010/main" val="3282577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A281B-2CDB-4040-A22F-513D823DB0C7}" type="datetimeFigureOut">
              <a:rPr lang="en-US" smtClean="0"/>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96EB7-226E-4F6D-925B-19AC7266DBF1}" type="slidenum">
              <a:rPr lang="en-US" smtClean="0"/>
              <a:t>‹#›</a:t>
            </a:fld>
            <a:endParaRPr lang="en-US"/>
          </a:p>
        </p:txBody>
      </p:sp>
    </p:spTree>
    <p:extLst>
      <p:ext uri="{BB962C8B-B14F-4D97-AF65-F5344CB8AC3E}">
        <p14:creationId xmlns:p14="http://schemas.microsoft.com/office/powerpoint/2010/main" val="683792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noAutofit/>
          </a:bodyPr>
          <a:lstStyle/>
          <a:p>
            <a:r>
              <a:rPr lang="en-US" sz="6000" b="1" dirty="0" smtClean="0">
                <a:latin typeface="Century Gothic" panose="020B0502020202020204" pitchFamily="34" charset="0"/>
              </a:rPr>
              <a:t>Why should my child read at home daily?</a:t>
            </a:r>
            <a:endParaRPr lang="en-US" sz="6000" b="1" dirty="0">
              <a:latin typeface="Century Gothic" panose="020B050202020202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86200"/>
            <a:ext cx="2458261" cy="219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732" y="3970058"/>
            <a:ext cx="2466886" cy="2111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588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anose="020B0502020202020204" pitchFamily="34" charset="0"/>
              </a:rPr>
              <a:t>Fun Reading Websites!</a:t>
            </a:r>
            <a:endParaRPr lang="en-US" b="1" dirty="0">
              <a:latin typeface="Century Gothic" panose="020B0502020202020204" pitchFamily="34" charset="0"/>
            </a:endParaRPr>
          </a:p>
        </p:txBody>
      </p:sp>
      <p:sp>
        <p:nvSpPr>
          <p:cNvPr id="3" name="Content Placeholder 2"/>
          <p:cNvSpPr>
            <a:spLocks noGrp="1"/>
          </p:cNvSpPr>
          <p:nvPr>
            <p:ph idx="1"/>
          </p:nvPr>
        </p:nvSpPr>
        <p:spPr/>
        <p:txBody>
          <a:bodyPr>
            <a:noAutofit/>
          </a:bodyPr>
          <a:lstStyle/>
          <a:p>
            <a:pPr marL="0" indent="0">
              <a:buNone/>
            </a:pPr>
            <a:r>
              <a:rPr lang="en-US" sz="2400" b="1" dirty="0" err="1" smtClean="0">
                <a:latin typeface="Century Gothic" panose="020B0502020202020204" pitchFamily="34" charset="0"/>
              </a:rPr>
              <a:t>Starfall</a:t>
            </a:r>
            <a:endParaRPr lang="en-US" sz="2400" b="1" dirty="0" smtClean="0">
              <a:latin typeface="Century Gothic" panose="020B0502020202020204" pitchFamily="34" charset="0"/>
            </a:endParaRPr>
          </a:p>
          <a:p>
            <a:pPr marL="0" indent="0">
              <a:buNone/>
            </a:pPr>
            <a:r>
              <a:rPr lang="en-US" sz="2400" dirty="0" smtClean="0">
                <a:latin typeface="Century Gothic" panose="020B0502020202020204" pitchFamily="34" charset="0"/>
              </a:rPr>
              <a:t>starfall.com</a:t>
            </a:r>
          </a:p>
          <a:p>
            <a:pPr marL="0" indent="0">
              <a:buNone/>
            </a:pPr>
            <a:endParaRPr lang="en-US" sz="2400" dirty="0" smtClean="0">
              <a:latin typeface="Century Gothic" panose="020B0502020202020204" pitchFamily="34" charset="0"/>
            </a:endParaRPr>
          </a:p>
          <a:p>
            <a:pPr marL="0" indent="0">
              <a:buNone/>
            </a:pPr>
            <a:r>
              <a:rPr lang="en-US" sz="2400" b="1" dirty="0" err="1" smtClean="0">
                <a:latin typeface="Century Gothic" panose="020B0502020202020204" pitchFamily="34" charset="0"/>
              </a:rPr>
              <a:t>Raz</a:t>
            </a:r>
            <a:r>
              <a:rPr lang="en-US" sz="2400" b="1" dirty="0" smtClean="0">
                <a:latin typeface="Century Gothic" panose="020B0502020202020204" pitchFamily="34" charset="0"/>
              </a:rPr>
              <a:t>-Kids</a:t>
            </a:r>
          </a:p>
          <a:p>
            <a:pPr marL="0" indent="0">
              <a:buNone/>
            </a:pPr>
            <a:r>
              <a:rPr lang="en-US" sz="2400" dirty="0" smtClean="0">
                <a:latin typeface="Century Gothic" panose="020B0502020202020204" pitchFamily="34" charset="0"/>
              </a:rPr>
              <a:t>kidsa-z.com</a:t>
            </a:r>
          </a:p>
          <a:p>
            <a:pPr marL="0" indent="0">
              <a:buNone/>
            </a:pPr>
            <a:endParaRPr lang="en-US" sz="2400" dirty="0" smtClean="0">
              <a:latin typeface="Century Gothic" panose="020B0502020202020204" pitchFamily="34" charset="0"/>
            </a:endParaRPr>
          </a:p>
          <a:p>
            <a:pPr marL="0" indent="0">
              <a:buNone/>
            </a:pPr>
            <a:r>
              <a:rPr lang="en-US" sz="2400" b="1" dirty="0" smtClean="0">
                <a:latin typeface="Century Gothic" panose="020B0502020202020204" pitchFamily="34" charset="0"/>
              </a:rPr>
              <a:t>Storyline Online</a:t>
            </a:r>
          </a:p>
          <a:p>
            <a:pPr marL="0" indent="0">
              <a:buNone/>
            </a:pPr>
            <a:r>
              <a:rPr lang="en-US" sz="2400" dirty="0" smtClean="0">
                <a:latin typeface="Century Gothic" panose="020B0502020202020204" pitchFamily="34" charset="0"/>
              </a:rPr>
              <a:t>storylineonline.net</a:t>
            </a:r>
          </a:p>
          <a:p>
            <a:pPr marL="0" indent="0">
              <a:buNone/>
            </a:pPr>
            <a:endParaRPr lang="en-US" sz="2400" dirty="0" smtClean="0">
              <a:latin typeface="Century Gothic" panose="020B0502020202020204" pitchFamily="34" charset="0"/>
            </a:endParaRPr>
          </a:p>
          <a:p>
            <a:pPr marL="0" indent="0">
              <a:buNone/>
            </a:pPr>
            <a:r>
              <a:rPr lang="en-US" sz="2400" b="1" dirty="0" smtClean="0">
                <a:latin typeface="Century Gothic" panose="020B0502020202020204" pitchFamily="34" charset="0"/>
              </a:rPr>
              <a:t>Read to Me</a:t>
            </a:r>
          </a:p>
          <a:p>
            <a:pPr marL="0" indent="0">
              <a:buNone/>
            </a:pPr>
            <a:r>
              <a:rPr lang="en-US" sz="2400" dirty="0" smtClean="0">
                <a:latin typeface="Century Gothic" panose="020B0502020202020204" pitchFamily="34" charset="0"/>
              </a:rPr>
              <a:t>readtomelv.com</a:t>
            </a:r>
            <a:endParaRPr lang="en-US" sz="2400" dirty="0">
              <a:latin typeface="Century Gothic" panose="020B0502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819400"/>
            <a:ext cx="2400817"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8321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entury Gothic" panose="020B0502020202020204" pitchFamily="34" charset="0"/>
              </a:rPr>
              <a:t>Why is daily reading so important? </a:t>
            </a:r>
            <a:endParaRPr lang="en-US" b="1"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2000" b="1" dirty="0" smtClean="0">
                <a:latin typeface="Century Gothic" panose="020B0502020202020204" pitchFamily="34" charset="0"/>
              </a:rPr>
              <a:t>Reading is a fundamental building block for success.  It develops the mind, and is an essential part of cognitive and linguistic growth. </a:t>
            </a:r>
            <a:endParaRPr lang="en-US" sz="2000" u="sng" dirty="0" smtClean="0">
              <a:latin typeface="Century Gothic" panose="020B0502020202020204" pitchFamily="34" charset="0"/>
            </a:endParaRPr>
          </a:p>
          <a:p>
            <a:pPr marL="0" indent="0" algn="ctr">
              <a:buNone/>
            </a:pPr>
            <a:r>
              <a:rPr lang="en-US" sz="1800" b="1" u="sng" dirty="0" smtClean="0">
                <a:latin typeface="Century Gothic" panose="020B0502020202020204" pitchFamily="34" charset="0"/>
              </a:rPr>
              <a:t>Benefits of Daily Reading:</a:t>
            </a:r>
          </a:p>
          <a:p>
            <a:pPr marL="0" indent="0" algn="ctr">
              <a:buNone/>
            </a:pPr>
            <a:r>
              <a:rPr lang="en-US" sz="1800" dirty="0" smtClean="0">
                <a:latin typeface="Century Gothic" panose="020B0502020202020204" pitchFamily="34" charset="0"/>
              </a:rPr>
              <a:t>Vocabulary Enhancement</a:t>
            </a:r>
          </a:p>
          <a:p>
            <a:pPr marL="0" indent="0" algn="ctr">
              <a:buNone/>
            </a:pPr>
            <a:r>
              <a:rPr lang="en-US" sz="1800" dirty="0" smtClean="0">
                <a:latin typeface="Century Gothic" panose="020B0502020202020204" pitchFamily="34" charset="0"/>
              </a:rPr>
              <a:t>Improved Critical Thinking Skills</a:t>
            </a:r>
          </a:p>
          <a:p>
            <a:pPr marL="0" indent="0" algn="ctr">
              <a:buNone/>
            </a:pPr>
            <a:r>
              <a:rPr lang="en-US" sz="1800" dirty="0" smtClean="0">
                <a:latin typeface="Century Gothic" panose="020B0502020202020204" pitchFamily="34" charset="0"/>
              </a:rPr>
              <a:t>Memory Improvement</a:t>
            </a:r>
          </a:p>
          <a:p>
            <a:pPr marL="0" indent="0" algn="ctr">
              <a:buNone/>
            </a:pPr>
            <a:r>
              <a:rPr lang="en-US" sz="1800" dirty="0" smtClean="0">
                <a:latin typeface="Century Gothic" panose="020B0502020202020204" pitchFamily="34" charset="0"/>
              </a:rPr>
              <a:t>Increase in Visualization and Imagination</a:t>
            </a:r>
          </a:p>
          <a:p>
            <a:pPr marL="0" indent="0" algn="ctr">
              <a:buNone/>
            </a:pPr>
            <a:r>
              <a:rPr lang="en-US" sz="1800" dirty="0" smtClean="0">
                <a:latin typeface="Century Gothic" panose="020B0502020202020204" pitchFamily="34" charset="0"/>
              </a:rPr>
              <a:t>Improved Focus</a:t>
            </a:r>
          </a:p>
          <a:p>
            <a:pPr marL="0" indent="0" algn="ctr">
              <a:buNone/>
            </a:pPr>
            <a:r>
              <a:rPr lang="en-US" sz="1800" dirty="0" smtClean="0">
                <a:latin typeface="Century Gothic" panose="020B0502020202020204" pitchFamily="34" charset="0"/>
              </a:rPr>
              <a:t>Stress Reduction</a:t>
            </a:r>
          </a:p>
          <a:p>
            <a:pPr marL="0" indent="0" algn="ctr">
              <a:buNone/>
            </a:pPr>
            <a:endParaRPr lang="en-US" sz="2000"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953000"/>
            <a:ext cx="341415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227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How important is daily reading? </a:t>
            </a:r>
            <a:endParaRPr lang="en-US" sz="4000" b="1" dirty="0">
              <a:latin typeface="Century Gothic" panose="020B0502020202020204"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366461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81200"/>
            <a:ext cx="4552950" cy="350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486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entury Gothic" panose="020B0502020202020204" pitchFamily="34" charset="0"/>
              </a:rPr>
              <a:t>Selecting “Just Right” Books</a:t>
            </a:r>
            <a:endParaRPr lang="en-US" b="1"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r>
              <a:rPr lang="en-US" sz="1400" b="1" dirty="0" smtClean="0">
                <a:latin typeface="Century Gothic" panose="020B0502020202020204" pitchFamily="34" charset="0"/>
              </a:rPr>
              <a:t>Have your child select a book that interests them</a:t>
            </a:r>
          </a:p>
          <a:p>
            <a:r>
              <a:rPr lang="en-US" sz="1400" b="1" dirty="0" smtClean="0">
                <a:latin typeface="Century Gothic" panose="020B0502020202020204" pitchFamily="34" charset="0"/>
              </a:rPr>
              <a:t>Open up to a page in the book and have your child read it</a:t>
            </a:r>
          </a:p>
          <a:p>
            <a:r>
              <a:rPr lang="en-US" sz="1400" b="1" dirty="0" smtClean="0">
                <a:latin typeface="Century Gothic" panose="020B0502020202020204" pitchFamily="34" charset="0"/>
              </a:rPr>
              <a:t>Each time they encounter a word that they do not know, have them put a finger up</a:t>
            </a:r>
          </a:p>
          <a:p>
            <a:r>
              <a:rPr lang="en-US" sz="1400" b="1" dirty="0" smtClean="0">
                <a:latin typeface="Century Gothic" panose="020B0502020202020204" pitchFamily="34" charset="0"/>
              </a:rPr>
              <a:t>Five or more unknown words means that the book is too challenging for your child at this time</a:t>
            </a:r>
          </a:p>
          <a:p>
            <a:endParaRPr lang="en-US" sz="1400" dirty="0"/>
          </a:p>
          <a:p>
            <a:pPr marL="0" indent="0">
              <a:buNone/>
            </a:pPr>
            <a:endParaRPr lang="en-US" sz="1400" dirty="0" smtClean="0"/>
          </a:p>
          <a:p>
            <a:pPr marL="0" indent="0">
              <a:buNone/>
            </a:pPr>
            <a:endParaRPr lang="en-US"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048000"/>
            <a:ext cx="2784223" cy="33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3282409"/>
            <a:ext cx="2819400" cy="217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119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Century Gothic" panose="020B0502020202020204" pitchFamily="34" charset="0"/>
              </a:rPr>
              <a:t>How can parents support reading at home?</a:t>
            </a:r>
            <a:endParaRPr lang="en-US" b="1" dirty="0">
              <a:latin typeface="Century Gothic" panose="020B0502020202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2000" dirty="0" smtClean="0">
                <a:latin typeface="Century Gothic" panose="020B0502020202020204" pitchFamily="34" charset="0"/>
              </a:rPr>
              <a:t>Reading at home is extremely beneficial to your child’s education, as well as the bond you share with your child. You can support your child’s reading at home in many ways. </a:t>
            </a:r>
          </a:p>
          <a:p>
            <a:pPr marL="0" indent="0">
              <a:buNone/>
            </a:pPr>
            <a:endParaRPr lang="en-US" sz="2000" dirty="0" smtClean="0">
              <a:latin typeface="Century Gothic" panose="020B0502020202020204" pitchFamily="34" charset="0"/>
            </a:endParaRPr>
          </a:p>
          <a:p>
            <a:r>
              <a:rPr lang="en-US" sz="2000" dirty="0" smtClean="0">
                <a:latin typeface="Century Gothic" panose="020B0502020202020204" pitchFamily="34" charset="0"/>
              </a:rPr>
              <a:t>Listen to your child read aloud</a:t>
            </a:r>
          </a:p>
          <a:p>
            <a:r>
              <a:rPr lang="en-US" sz="2000" dirty="0" smtClean="0">
                <a:latin typeface="Century Gothic" panose="020B0502020202020204" pitchFamily="34" charset="0"/>
              </a:rPr>
              <a:t>Take turns reading aloud with your child</a:t>
            </a:r>
          </a:p>
          <a:p>
            <a:r>
              <a:rPr lang="en-US" sz="2000" dirty="0" smtClean="0">
                <a:latin typeface="Century Gothic" panose="020B0502020202020204" pitchFamily="34" charset="0"/>
              </a:rPr>
              <a:t>Read aloud to your child at any age!</a:t>
            </a:r>
          </a:p>
          <a:p>
            <a:r>
              <a:rPr lang="en-US" sz="2000" dirty="0" smtClean="0">
                <a:latin typeface="Century Gothic" panose="020B0502020202020204" pitchFamily="34" charset="0"/>
              </a:rPr>
              <a:t>Discuss books with your child</a:t>
            </a:r>
          </a:p>
          <a:p>
            <a:r>
              <a:rPr lang="en-US" sz="2000" dirty="0" smtClean="0">
                <a:latin typeface="Century Gothic" panose="020B0502020202020204" pitchFamily="34" charset="0"/>
              </a:rPr>
              <a:t>Ask questions about the books they are reading or have read</a:t>
            </a:r>
          </a:p>
          <a:p>
            <a:r>
              <a:rPr lang="en-US" sz="2000" dirty="0" smtClean="0">
                <a:latin typeface="Century Gothic" panose="020B0502020202020204" pitchFamily="34" charset="0"/>
              </a:rPr>
              <a:t>Visit the local library with your child</a:t>
            </a:r>
          </a:p>
          <a:p>
            <a:pPr marL="0" indent="0">
              <a:buNone/>
            </a:pPr>
            <a:endParaRPr lang="en-US" sz="2000" dirty="0" smtClean="0">
              <a:latin typeface="Century Gothic" panose="020B0502020202020204" pitchFamily="34" charset="0"/>
            </a:endParaRPr>
          </a:p>
          <a:p>
            <a:pPr marL="0" indent="0">
              <a:buNone/>
            </a:pPr>
            <a:r>
              <a:rPr lang="en-US" sz="2000" b="1" dirty="0" smtClean="0">
                <a:latin typeface="Century Gothic" panose="020B0502020202020204" pitchFamily="34" charset="0"/>
              </a:rPr>
              <a:t>*The most important thing is to be a reading role model. If children see adults enjoying reading, they will enjoy reading as well!*</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1284" y="2590800"/>
            <a:ext cx="1412631"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13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57150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211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Century Gothic" panose="020B0502020202020204" pitchFamily="34" charset="0"/>
              </a:rPr>
              <a:t>How can parents track reading at home?</a:t>
            </a:r>
            <a:endParaRPr lang="en-US" b="1" dirty="0">
              <a:latin typeface="Century Gothic" panose="020B0502020202020204" pitchFamily="34" charset="0"/>
            </a:endParaRPr>
          </a:p>
        </p:txBody>
      </p:sp>
      <p:sp>
        <p:nvSpPr>
          <p:cNvPr id="3" name="Content Placeholder 2"/>
          <p:cNvSpPr>
            <a:spLocks noGrp="1"/>
          </p:cNvSpPr>
          <p:nvPr>
            <p:ph idx="1"/>
          </p:nvPr>
        </p:nvSpPr>
        <p:spPr>
          <a:xfrm>
            <a:off x="457200" y="2209800"/>
            <a:ext cx="7696200" cy="3916363"/>
          </a:xfrm>
        </p:spPr>
        <p:txBody>
          <a:bodyPr>
            <a:normAutofit/>
          </a:bodyPr>
          <a:lstStyle/>
          <a:p>
            <a:r>
              <a:rPr lang="en-US" sz="2400" dirty="0" smtClean="0">
                <a:latin typeface="Century Gothic" panose="020B0502020202020204" pitchFamily="34" charset="0"/>
              </a:rPr>
              <a:t>Reading Logs</a:t>
            </a:r>
          </a:p>
          <a:p>
            <a:r>
              <a:rPr lang="en-US" sz="2400" dirty="0" smtClean="0">
                <a:latin typeface="Century Gothic" panose="020B0502020202020204" pitchFamily="34" charset="0"/>
              </a:rPr>
              <a:t>Reading Responses</a:t>
            </a:r>
          </a:p>
          <a:p>
            <a:r>
              <a:rPr lang="en-US" sz="2400" dirty="0" smtClean="0">
                <a:latin typeface="Century Gothic" panose="020B0502020202020204" pitchFamily="34" charset="0"/>
              </a:rPr>
              <a:t>Journals</a:t>
            </a:r>
          </a:p>
          <a:p>
            <a:r>
              <a:rPr lang="en-US" sz="2400" dirty="0" smtClean="0">
                <a:latin typeface="Century Gothic" panose="020B0502020202020204" pitchFamily="34" charset="0"/>
              </a:rPr>
              <a:t>Questions and conversations about the book</a:t>
            </a:r>
          </a:p>
          <a:p>
            <a:r>
              <a:rPr lang="en-US" sz="2400" dirty="0" smtClean="0">
                <a:latin typeface="Century Gothic" panose="020B0502020202020204" pitchFamily="34" charset="0"/>
              </a:rPr>
              <a:t>Book Clubs</a:t>
            </a:r>
          </a:p>
          <a:p>
            <a:r>
              <a:rPr lang="en-US" sz="2400" dirty="0" smtClean="0">
                <a:latin typeface="Century Gothic" panose="020B0502020202020204" pitchFamily="34" charset="0"/>
              </a:rPr>
              <a:t>Communication with the classroom teacher</a:t>
            </a:r>
          </a:p>
          <a:p>
            <a:pPr marL="0" indent="0">
              <a:buNone/>
            </a:pPr>
            <a:endParaRPr lang="en-US" sz="1400"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810000"/>
            <a:ext cx="11239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0"/>
            <a:ext cx="1938038"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465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Century Gothic" panose="020B0502020202020204" pitchFamily="34" charset="0"/>
              </a:rPr>
              <a:t>How can parents encourage reading during the school year?</a:t>
            </a:r>
            <a:endParaRPr lang="en-US" sz="4000" b="1" dirty="0">
              <a:latin typeface="Century Gothic" panose="020B0502020202020204" pitchFamily="34" charset="0"/>
            </a:endParaRPr>
          </a:p>
        </p:txBody>
      </p:sp>
      <p:sp>
        <p:nvSpPr>
          <p:cNvPr id="3" name="Content Placeholder 2"/>
          <p:cNvSpPr>
            <a:spLocks noGrp="1"/>
          </p:cNvSpPr>
          <p:nvPr>
            <p:ph idx="1"/>
          </p:nvPr>
        </p:nvSpPr>
        <p:spPr>
          <a:xfrm>
            <a:off x="457200" y="1752600"/>
            <a:ext cx="8001000" cy="4373563"/>
          </a:xfrm>
        </p:spPr>
        <p:txBody>
          <a:bodyPr>
            <a:normAutofit/>
          </a:bodyPr>
          <a:lstStyle/>
          <a:p>
            <a:r>
              <a:rPr lang="en-US" sz="2400" dirty="0" smtClean="0">
                <a:latin typeface="Century Gothic" panose="020B0502020202020204" pitchFamily="34" charset="0"/>
              </a:rPr>
              <a:t>Provide opportunities for reading after school</a:t>
            </a:r>
          </a:p>
          <a:p>
            <a:r>
              <a:rPr lang="en-US" sz="2400" dirty="0" smtClean="0">
                <a:latin typeface="Century Gothic" panose="020B0502020202020204" pitchFamily="34" charset="0"/>
              </a:rPr>
              <a:t>Discuss books and genres that your child enjoys</a:t>
            </a:r>
          </a:p>
          <a:p>
            <a:r>
              <a:rPr lang="en-US" sz="2400" dirty="0" smtClean="0">
                <a:latin typeface="Century Gothic" panose="020B0502020202020204" pitchFamily="34" charset="0"/>
              </a:rPr>
              <a:t>Listen to your child read</a:t>
            </a:r>
          </a:p>
          <a:p>
            <a:r>
              <a:rPr lang="en-US" sz="2400" dirty="0" smtClean="0">
                <a:latin typeface="Century Gothic" panose="020B0502020202020204" pitchFamily="34" charset="0"/>
              </a:rPr>
              <a:t>Read to your child</a:t>
            </a:r>
          </a:p>
          <a:p>
            <a:r>
              <a:rPr lang="en-US" sz="2400" dirty="0" smtClean="0">
                <a:latin typeface="Century Gothic" panose="020B0502020202020204" pitchFamily="34" charset="0"/>
              </a:rPr>
              <a:t>Take trips to books stores or the local library</a:t>
            </a:r>
          </a:p>
          <a:p>
            <a:r>
              <a:rPr lang="en-US" sz="2400" dirty="0" smtClean="0">
                <a:latin typeface="Century Gothic" panose="020B0502020202020204" pitchFamily="34" charset="0"/>
              </a:rPr>
              <a:t>Ask questions about the books your child reads</a:t>
            </a:r>
          </a:p>
          <a:p>
            <a:r>
              <a:rPr lang="en-US" sz="2400" dirty="0" smtClean="0">
                <a:latin typeface="Century Gothic" panose="020B0502020202020204" pitchFamily="34" charset="0"/>
              </a:rPr>
              <a:t>Make a fun reading spot in your home</a:t>
            </a:r>
          </a:p>
          <a:p>
            <a:pPr marL="0" indent="0">
              <a:buNone/>
            </a:pPr>
            <a:endParaRPr lang="en-US" sz="1400" dirty="0" smtClean="0"/>
          </a:p>
          <a:p>
            <a:endParaRPr lang="en-US" sz="1400" dirty="0" smtClean="0"/>
          </a:p>
          <a:p>
            <a:pPr marL="0" indent="0">
              <a:buNone/>
            </a:pPr>
            <a:endParaRPr lang="en-US" sz="1400" dirty="0" smtClean="0"/>
          </a:p>
          <a:p>
            <a:pPr marL="0" indent="0">
              <a:buNone/>
            </a:pPr>
            <a:endParaRPr lang="en-US" sz="1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0950" y="5029200"/>
            <a:ext cx="13144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648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Century Gothic" panose="020B0502020202020204" pitchFamily="34" charset="0"/>
              </a:rPr>
              <a:t>How can parents encourage reading during the summer?</a:t>
            </a:r>
            <a:endParaRPr lang="en-US" sz="4000" b="1" dirty="0">
              <a:latin typeface="Century Gothic" panose="020B0502020202020204" pitchFamily="34" charset="0"/>
            </a:endParaRPr>
          </a:p>
        </p:txBody>
      </p:sp>
      <p:sp>
        <p:nvSpPr>
          <p:cNvPr id="3" name="Content Placeholder 2"/>
          <p:cNvSpPr>
            <a:spLocks noGrp="1"/>
          </p:cNvSpPr>
          <p:nvPr>
            <p:ph idx="1"/>
          </p:nvPr>
        </p:nvSpPr>
        <p:spPr>
          <a:xfrm>
            <a:off x="457200" y="1600200"/>
            <a:ext cx="7848600" cy="4221163"/>
          </a:xfrm>
        </p:spPr>
        <p:txBody>
          <a:bodyPr>
            <a:normAutofit lnSpcReduction="10000"/>
          </a:bodyPr>
          <a:lstStyle/>
          <a:p>
            <a:r>
              <a:rPr lang="en-US" sz="2400" dirty="0" smtClean="0">
                <a:latin typeface="Century Gothic" panose="020B0502020202020204" pitchFamily="34" charset="0"/>
              </a:rPr>
              <a:t>Take part in summer reading games and challenges</a:t>
            </a:r>
          </a:p>
          <a:p>
            <a:r>
              <a:rPr lang="en-US" sz="2400" dirty="0" smtClean="0">
                <a:latin typeface="Century Gothic" panose="020B0502020202020204" pitchFamily="34" charset="0"/>
              </a:rPr>
              <a:t>Attend events at your local library or book store</a:t>
            </a:r>
          </a:p>
          <a:p>
            <a:r>
              <a:rPr lang="en-US" sz="2400" dirty="0" smtClean="0">
                <a:latin typeface="Century Gothic" panose="020B0502020202020204" pitchFamily="34" charset="0"/>
              </a:rPr>
              <a:t>Read books, newspapers, magazines, tablets, audio books, or even subtitles on the television</a:t>
            </a:r>
          </a:p>
          <a:p>
            <a:r>
              <a:rPr lang="en-US" sz="2400" dirty="0" smtClean="0">
                <a:latin typeface="Century Gothic" panose="020B0502020202020204" pitchFamily="34" charset="0"/>
              </a:rPr>
              <a:t>Read the road signs while traveling</a:t>
            </a:r>
          </a:p>
          <a:p>
            <a:r>
              <a:rPr lang="en-US" sz="2400" dirty="0" smtClean="0">
                <a:latin typeface="Century Gothic" panose="020B0502020202020204" pitchFamily="34" charset="0"/>
              </a:rPr>
              <a:t>Read in different locations (beach, park</a:t>
            </a:r>
            <a:r>
              <a:rPr lang="en-US" sz="2400" smtClean="0">
                <a:latin typeface="Century Gothic" panose="020B0502020202020204" pitchFamily="34" charset="0"/>
              </a:rPr>
              <a:t>, </a:t>
            </a:r>
            <a:r>
              <a:rPr lang="en-US" sz="2400" smtClean="0">
                <a:latin typeface="Century Gothic" panose="020B0502020202020204" pitchFamily="34" charset="0"/>
              </a:rPr>
              <a:t>lake, </a:t>
            </a:r>
            <a:r>
              <a:rPr lang="en-US" sz="2400" dirty="0" smtClean="0">
                <a:latin typeface="Century Gothic" panose="020B0502020202020204" pitchFamily="34" charset="0"/>
              </a:rPr>
              <a:t>etc.)</a:t>
            </a:r>
          </a:p>
          <a:p>
            <a:r>
              <a:rPr lang="en-US" sz="2400" dirty="0" smtClean="0">
                <a:latin typeface="Century Gothic" panose="020B0502020202020204" pitchFamily="34" charset="0"/>
              </a:rPr>
              <a:t>Play word games</a:t>
            </a:r>
          </a:p>
          <a:p>
            <a:r>
              <a:rPr lang="en-US" sz="2400" dirty="0" smtClean="0">
                <a:latin typeface="Century Gothic" panose="020B0502020202020204" pitchFamily="34" charset="0"/>
              </a:rPr>
              <a:t>Have fun with it! Reading should be for enjoyment and learning new things. </a:t>
            </a:r>
          </a:p>
          <a:p>
            <a:pPr marL="0" indent="0">
              <a:buNone/>
            </a:pPr>
            <a:endParaRPr lang="en-US" sz="1400"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953000"/>
            <a:ext cx="2318250" cy="1358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522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428</Words>
  <Application>Microsoft Office PowerPoint</Application>
  <PresentationFormat>On-screen Show (4:3)</PresentationFormat>
  <Paragraphs>65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Why should my child read at home daily?</vt:lpstr>
      <vt:lpstr>Why is daily reading so important? </vt:lpstr>
      <vt:lpstr>How important is daily reading? </vt:lpstr>
      <vt:lpstr>Selecting “Just Right” Books</vt:lpstr>
      <vt:lpstr>How can parents support reading at home?</vt:lpstr>
      <vt:lpstr>PowerPoint Presentation</vt:lpstr>
      <vt:lpstr>How can parents track reading at home?</vt:lpstr>
      <vt:lpstr>How can parents encourage reading during the school year?</vt:lpstr>
      <vt:lpstr>How can parents encourage reading during the summer?</vt:lpstr>
      <vt:lpstr>Fun Reading Websites!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should my child read daily?</dc:title>
  <dc:creator>Rob</dc:creator>
  <cp:lastModifiedBy>Rob</cp:lastModifiedBy>
  <cp:revision>29</cp:revision>
  <dcterms:created xsi:type="dcterms:W3CDTF">2017-06-05T22:15:21Z</dcterms:created>
  <dcterms:modified xsi:type="dcterms:W3CDTF">2017-06-06T02:34:31Z</dcterms:modified>
</cp:coreProperties>
</file>