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78" r:id="rId6"/>
    <p:sldId id="279" r:id="rId7"/>
    <p:sldId id="263" r:id="rId8"/>
    <p:sldId id="265" r:id="rId9"/>
    <p:sldId id="264" r:id="rId10"/>
    <p:sldId id="266" r:id="rId11"/>
    <p:sldId id="267" r:id="rId12"/>
    <p:sldId id="269" r:id="rId13"/>
    <p:sldId id="270" r:id="rId14"/>
    <p:sldId id="280" r:id="rId15"/>
    <p:sldId id="281" r:id="rId16"/>
    <p:sldId id="282" r:id="rId17"/>
    <p:sldId id="283" r:id="rId18"/>
    <p:sldId id="271" r:id="rId19"/>
    <p:sldId id="284" r:id="rId20"/>
    <p:sldId id="285" r:id="rId21"/>
    <p:sldId id="276" r:id="rId22"/>
    <p:sldId id="277" r:id="rId23"/>
    <p:sldId id="286" r:id="rId24"/>
    <p:sldId id="272" r:id="rId25"/>
    <p:sldId id="287" r:id="rId26"/>
    <p:sldId id="288" r:id="rId27"/>
    <p:sldId id="28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72" autoAdjust="0"/>
  </p:normalViewPr>
  <p:slideViewPr>
    <p:cSldViewPr>
      <p:cViewPr>
        <p:scale>
          <a:sx n="100" d="100"/>
          <a:sy n="100" d="100"/>
        </p:scale>
        <p:origin x="-702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0374A-6D28-4629-8C32-27ABBEBBDA79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DD41E-E32D-4C56-819D-054A5F73E6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6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andscape_ecology#cite_note-34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en.wikipedia.org/wiki/Landscape_ecology#cite_note-Forman-1995-5" TargetMode="External"/><Relationship Id="rId4" Type="http://schemas.openxmlformats.org/officeDocument/2006/relationships/hyperlink" Target="http://en.wikipedia.org/wiki/Landscape_ecology#cite_note-Turner-1991-27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42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main concept in landscape ecology is </a:t>
            </a:r>
            <a:r>
              <a:rPr lang="en-US" sz="14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scale</a:t>
            </a:r>
            <a:r>
              <a:rPr lang="en-US" sz="14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Scale represents the real world as translated onto a map, relating distance on a map image and the corresponding distance on earth.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[34]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Scale is also the spatial or temporal measure of an object or a process,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[27]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or amount of spatial resolution.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[5]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Components of scale include composition, structure, and function, which are all important ecological concepts. </a:t>
            </a:r>
          </a:p>
          <a:p>
            <a:endParaRPr lang="en-US" sz="1200" b="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4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Patch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term fundamental to landscape ecology, is defined as a relatively homogeneous area that differs from its surroundings.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[5]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Patches are the basic unit of the landscape that change and fluctuate, a process called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patch dynamics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Patches have a definite shape and spatial configuration, and can be described compositionally by internal variables such as number of trees, number of tree species, height of trees, or other similar measurements.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56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56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study had the opportunity to look at a fragmented mixed-use landscape to evaluate the importance of fine-scale (within nest site) vegetation vs fragmentation and edge influences at the patch scale on daily nest survival of turkeys in suburban areas with high density of roads and patch-interface edges and high variability in composition and configuration between home ranges of nesting hens.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9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71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80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80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DD41E-E32D-4C56-819D-054A5F73E6A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8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E966C1-4905-4CEE-A541-7D003F912D82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690D47-E238-4C68-BD6B-DAE3595E4F4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2971800"/>
          </a:xfrm>
        </p:spPr>
        <p:txBody>
          <a:bodyPr>
            <a:noAutofit/>
          </a:bodyPr>
          <a:lstStyle/>
          <a:p>
            <a:r>
              <a:rPr lang="en-US" sz="4400" dirty="0" smtClean="0"/>
              <a:t>Nest survival of wild turkeys Meleagris gallopavo silvestris in a mixed-use landscape: influences at nest-site and patch scales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733800"/>
            <a:ext cx="8311896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By Angela K. Fuller, Shelley M. </a:t>
            </a:r>
            <a:r>
              <a:rPr lang="en-US" dirty="0" err="1" smtClean="0"/>
              <a:t>Spohr</a:t>
            </a:r>
            <a:r>
              <a:rPr lang="en-US" dirty="0" smtClean="0"/>
              <a:t>, Daniel J. Harrison &amp; Frederick A. </a:t>
            </a:r>
            <a:r>
              <a:rPr lang="en-US" dirty="0" err="1" smtClean="0"/>
              <a:t>Servello</a:t>
            </a:r>
            <a:endParaRPr lang="en-US" dirty="0" smtClean="0"/>
          </a:p>
          <a:p>
            <a:r>
              <a:rPr lang="en-US" dirty="0" smtClean="0"/>
              <a:t>Wildlife Biology 19:138-146(2013)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60198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Presented by Erum Hadi, MPH, MsEd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Capture, telemetry and home-range estimation</a:t>
            </a:r>
            <a:endParaRPr lang="en-US" dirty="0" smtClean="0"/>
          </a:p>
          <a:p>
            <a:r>
              <a:rPr lang="en-US" dirty="0" smtClean="0"/>
              <a:t>Female turkeys were captured from January to April, 1996-1997, using rocket nets. </a:t>
            </a:r>
          </a:p>
          <a:p>
            <a:r>
              <a:rPr lang="en-US" dirty="0" smtClean="0"/>
              <a:t>Hens were fitted with backpack transmitters with 12 hour mortality sensors, and weighed 89 to 93g (1.95% of body weight)</a:t>
            </a:r>
          </a:p>
          <a:p>
            <a:r>
              <a:rPr lang="en-US" dirty="0" smtClean="0"/>
              <a:t>Hens at capture weighed &gt;=3.2 kg</a:t>
            </a:r>
          </a:p>
          <a:p>
            <a:r>
              <a:rPr lang="en-US" dirty="0" smtClean="0"/>
              <a:t>Hens were monitored 3 times a day &gt; 4 days a week from April to July.</a:t>
            </a:r>
          </a:p>
          <a:p>
            <a:r>
              <a:rPr lang="en-US" dirty="0" smtClean="0"/>
              <a:t>Assumed incubation of hens inactive and at same location for 6 readings. </a:t>
            </a:r>
          </a:p>
          <a:p>
            <a:r>
              <a:rPr lang="en-US" dirty="0" smtClean="0"/>
              <a:t>Scientist kept their distance of 15m to avoid nest abandonment.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Incubation period 28 days. </a:t>
            </a:r>
            <a:endParaRPr lang="en-US" dirty="0"/>
          </a:p>
          <a:p>
            <a:r>
              <a:rPr lang="en-US" dirty="0" smtClean="0"/>
              <a:t>Incubation assumed successful if one egg was hatched. </a:t>
            </a:r>
          </a:p>
          <a:p>
            <a:r>
              <a:rPr lang="en-US" dirty="0" smtClean="0"/>
              <a:t>Analysis restricted to nest survival during incubation.</a:t>
            </a:r>
          </a:p>
          <a:p>
            <a:r>
              <a:rPr lang="en-US" dirty="0" smtClean="0"/>
              <a:t>Evaluated 4</a:t>
            </a:r>
            <a:r>
              <a:rPr lang="en-US" baseline="30000" dirty="0" smtClean="0"/>
              <a:t>th</a:t>
            </a:r>
            <a:r>
              <a:rPr lang="en-US" dirty="0" smtClean="0"/>
              <a:t> order – nest-site characteristics: </a:t>
            </a:r>
            <a:r>
              <a:rPr lang="en-US" dirty="0"/>
              <a:t>i.e., % forest land, % developed land, % agricultural land, and patch density (patch types = forest, agriculture/open land, water and development w/ non-forested land w/human built structures. </a:t>
            </a:r>
            <a:endParaRPr lang="en-US" dirty="0" smtClean="0"/>
          </a:p>
          <a:p>
            <a:r>
              <a:rPr lang="en-US" dirty="0" smtClean="0"/>
              <a:t>Evaluated 3</a:t>
            </a:r>
            <a:r>
              <a:rPr lang="en-US" baseline="30000" dirty="0" smtClean="0"/>
              <a:t>rd</a:t>
            </a:r>
            <a:r>
              <a:rPr lang="en-US" dirty="0" smtClean="0"/>
              <a:t> order – patch-scale characteristics: distance from nest to nearest road and nearest edge (any boundary b/w any of the four patch types) &amp; perimeter of edge w/in radius that hens travel.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Nest-site and patch-scale measurements</a:t>
            </a:r>
          </a:p>
          <a:p>
            <a:r>
              <a:rPr lang="en-US" dirty="0" smtClean="0"/>
              <a:t>Four patch types within the home ranges of hens: forest, development, agriculture/open land and water.</a:t>
            </a:r>
          </a:p>
          <a:p>
            <a:r>
              <a:rPr lang="en-US" dirty="0" smtClean="0"/>
              <a:t>Four variables describing vegetation adjacent to nest site: total stems, % cover above the nest, % understory cover and understory vegetation density.</a:t>
            </a:r>
          </a:p>
          <a:p>
            <a:r>
              <a:rPr lang="en-US" dirty="0" smtClean="0"/>
              <a:t>3 Metrics describing distance to patch type transitions: distance from nest to nearest road, distance from nest to nearest edge and perimeter of edge.</a:t>
            </a:r>
          </a:p>
          <a:p>
            <a:r>
              <a:rPr lang="en-US" dirty="0" smtClean="0"/>
              <a:t>3 variables describing availability of land cover types: % forested land, developed land and agricultural land</a:t>
            </a:r>
          </a:p>
          <a:p>
            <a:r>
              <a:rPr lang="en-US" dirty="0" smtClean="0"/>
              <a:t>1 variable describing density of our four land cover patches within home ranges. </a:t>
            </a:r>
          </a:p>
          <a:p>
            <a:pPr>
              <a:buNone/>
            </a:pPr>
            <a:endParaRPr lang="en-US" b="1" u="sng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FRAGSTATS used to quantify patch-scale metrics within home ranges.</a:t>
            </a:r>
          </a:p>
          <a:p>
            <a:pPr lvl="1"/>
            <a:r>
              <a:rPr lang="en-US" dirty="0" smtClean="0"/>
              <a:t>Multicollinearity with Pearson correlation matrix r and  because r &lt; .70, we didn’t consider removing variables.</a:t>
            </a:r>
          </a:p>
          <a:p>
            <a:pPr lvl="1"/>
            <a:r>
              <a:rPr lang="en-US" dirty="0" smtClean="0"/>
              <a:t>Evaluated patch-density (# of patches/unit area) and the percent of each type within the home range. </a:t>
            </a:r>
          </a:p>
          <a:p>
            <a:pPr lvl="1"/>
            <a:r>
              <a:rPr lang="en-US" dirty="0" smtClean="0"/>
              <a:t>Calculated distance from each nest to road</a:t>
            </a:r>
          </a:p>
          <a:p>
            <a:pPr lvl="1"/>
            <a:r>
              <a:rPr lang="en-US" dirty="0" smtClean="0"/>
              <a:t>Evaluate patch-scale variables that might influence survival of nests, we quantified linear distance of edge perimeters separating four land cover classes around hens.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Measured cover variables around nests and recorded total number of understory stems (woody and herbaceous; &lt;5cm </a:t>
            </a:r>
            <a:r>
              <a:rPr lang="en-US" dirty="0" err="1" smtClean="0"/>
              <a:t>dbh</a:t>
            </a:r>
            <a:r>
              <a:rPr lang="en-US" dirty="0" smtClean="0"/>
              <a:t> and &gt; 1m height) in four 5X0.5 rectangular plots with a 1 m diameter positioned from 1 m from the nest. </a:t>
            </a:r>
          </a:p>
          <a:p>
            <a:r>
              <a:rPr lang="en-US" dirty="0" smtClean="0"/>
              <a:t>Measured understory vegetation density as woody shrubs and saplings and herbaceous stems &lt;1 m. </a:t>
            </a:r>
          </a:p>
          <a:p>
            <a:r>
              <a:rPr lang="en-US" dirty="0" smtClean="0"/>
              <a:t>Measured understory vegetation in four 1 m diameter circular plots positioned 1 m from the nest bowl in each direction. </a:t>
            </a:r>
          </a:p>
          <a:p>
            <a:r>
              <a:rPr lang="en-US" dirty="0" smtClean="0"/>
              <a:t>Averaged measurements from four plots for both percent understory cover and understory vegetation density. </a:t>
            </a:r>
          </a:p>
          <a:p>
            <a:r>
              <a:rPr lang="en-US" dirty="0" smtClean="0"/>
              <a:t>Estimated percent cover above the nest (&lt;5 cm </a:t>
            </a:r>
            <a:r>
              <a:rPr lang="en-US" dirty="0" err="1" smtClean="0"/>
              <a:t>dbh</a:t>
            </a:r>
            <a:r>
              <a:rPr lang="en-US" dirty="0" smtClean="0"/>
              <a:t> and  &gt;1 m height) with spherical densitometer held 30 cm above the nest. </a:t>
            </a:r>
          </a:p>
        </p:txBody>
      </p:sp>
    </p:spTree>
    <p:extLst>
      <p:ext uri="{BB962C8B-B14F-4D97-AF65-F5344CB8AC3E}">
        <p14:creationId xmlns:p14="http://schemas.microsoft.com/office/powerpoint/2010/main" val="72858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Modeling nest survival</a:t>
            </a:r>
          </a:p>
          <a:p>
            <a:r>
              <a:rPr lang="en-US" dirty="0" smtClean="0"/>
              <a:t>Nest-survival model used in program MARK to evaluate daily nest survival probabilities as function of biologically relevant covariates. </a:t>
            </a:r>
          </a:p>
          <a:p>
            <a:r>
              <a:rPr lang="en-US" dirty="0" smtClean="0"/>
              <a:t>Logit-link function used which bounds estimates of daily survival rate in the (0,1) interval. </a:t>
            </a:r>
          </a:p>
          <a:p>
            <a:r>
              <a:rPr lang="en-US" dirty="0" smtClean="0"/>
              <a:t>Evaluated three hypotheses regarding temporal variation during incubation in daily constant survival model, quadratic trend model, and a linear model.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329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Metrics of patch-scale included: composition, density of different patch types or extent of edge.</a:t>
            </a:r>
          </a:p>
          <a:p>
            <a:r>
              <a:rPr lang="en-US" dirty="0" smtClean="0"/>
              <a:t>Metrics describing composition included: % developed land in home range, % forest land, % agricultural land, and patch density=patch type(forest, development, agriculture/open land and water)</a:t>
            </a:r>
          </a:p>
          <a:p>
            <a:r>
              <a:rPr lang="en-US" dirty="0" smtClean="0"/>
              <a:t>Models including edge included distance from nest to nearest road, distance from nest to nearest edge, and perimeter of edge within the radius of the 25</a:t>
            </a:r>
            <a:r>
              <a:rPr lang="en-US" baseline="30000" dirty="0" smtClean="0"/>
              <a:t>th</a:t>
            </a:r>
            <a:r>
              <a:rPr lang="en-US" dirty="0" smtClean="0"/>
              <a:t> percentile.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807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Habitat characteristics corresponding to the nest site were described by variables measuring hen concealment, nest concealment or total concealment. </a:t>
            </a:r>
          </a:p>
          <a:p>
            <a:r>
              <a:rPr lang="en-US" sz="2800" dirty="0" smtClean="0"/>
              <a:t>Variables of hen concealment were total stems and percent cover above nests.</a:t>
            </a:r>
          </a:p>
          <a:p>
            <a:r>
              <a:rPr lang="en-US" sz="2800" dirty="0" smtClean="0"/>
              <a:t>Total concealment model included all four variables associated cover around the nest site. </a:t>
            </a:r>
          </a:p>
          <a:p>
            <a:r>
              <a:rPr lang="en-US" sz="2800" dirty="0" smtClean="0"/>
              <a:t>Effects of % understory cover &amp; understory vegetation density on turkey nests, plotted daily nest-survival rates during incubation across range of % understory cover observed during our study at three values of understory vegetation density (low (11/m2), mean (34/m2) &amp; high (69/m2).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96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The constant daily survival model performed better than the linear trend model or quadratic trend. </a:t>
            </a:r>
          </a:p>
          <a:p>
            <a:r>
              <a:rPr lang="en-US" sz="2800" dirty="0" smtClean="0"/>
              <a:t>Constant model treated daily nest survival as constant throughout the incubation period.</a:t>
            </a:r>
          </a:p>
          <a:p>
            <a:r>
              <a:rPr lang="en-US" sz="2800" dirty="0" smtClean="0"/>
              <a:t>Daily survival rate during incubation increased with increasing % cover around the nest and decreased with increasing understory vegetation density around the nest. </a:t>
            </a:r>
          </a:p>
          <a:p>
            <a:r>
              <a:rPr lang="en-US" sz="2800" dirty="0" smtClean="0"/>
              <a:t>Logistic regression equation for hen concealment model of daily nest survival (s) was </a:t>
            </a:r>
            <a:r>
              <a:rPr lang="en-US" sz="2800" dirty="0" err="1" smtClean="0"/>
              <a:t>logit</a:t>
            </a:r>
            <a:r>
              <a:rPr lang="en-US" sz="2800" dirty="0" smtClean="0"/>
              <a:t>(S)=2.88+3.93 x %understory cover + -0.037 x  understory vegetation density.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Percent understory cover averaged 50% around successful nests (min=4% and max=74%) and 37% around unsuccessful nests (min=6% and max=88%)</a:t>
            </a:r>
          </a:p>
          <a:p>
            <a:r>
              <a:rPr lang="en-US" dirty="0" smtClean="0"/>
              <a:t>Understory vegetation density averaged 25.6/m2 around successful nests (min=4.7/m2, max=66.3/m2), and around unsuccessful nests (min=10.6/m2, max=128.4/m2).</a:t>
            </a:r>
          </a:p>
          <a:p>
            <a:r>
              <a:rPr lang="en-US" dirty="0" smtClean="0"/>
              <a:t>High understory vegetation density and low levels of percent understory cover (&lt;12%), the daily survival rate was &lt;.65, but increased to 0.8 at 36% understory cover.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Useful Terms and Abbreviation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Patch-Scale – fragmentation, edge, dominant land cover</a:t>
            </a:r>
          </a:p>
          <a:p>
            <a:r>
              <a:rPr lang="en-US" dirty="0" smtClean="0"/>
              <a:t>Patch-Density- amount of vegetation near nest site</a:t>
            </a:r>
          </a:p>
          <a:p>
            <a:r>
              <a:rPr lang="en-US" dirty="0" smtClean="0"/>
              <a:t>Fragmentation – </a:t>
            </a:r>
          </a:p>
          <a:p>
            <a:r>
              <a:rPr lang="en-US" dirty="0" smtClean="0"/>
              <a:t>Survival rate –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Daily survival rates differed most at lowest levels of % understory cover, suggesting that high understory vegetation density around a nest didn’t substitute for dense understory cover.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58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28" y="1371600"/>
            <a:ext cx="8627872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464" y="228600"/>
            <a:ext cx="8229600" cy="1143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-107731"/>
            <a:ext cx="8229600" cy="1143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70276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8153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33552" y="152400"/>
            <a:ext cx="8229600" cy="11430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85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Wild turkey nest survival was most strongly influenced by habitat structure around the nest. </a:t>
            </a:r>
          </a:p>
          <a:p>
            <a:r>
              <a:rPr lang="en-US" dirty="0" smtClean="0"/>
              <a:t>Best approximating model, the nest-site covariate, percent understory cover around nests, was 27% greater around successful than unsuccessful nests. </a:t>
            </a:r>
          </a:p>
          <a:p>
            <a:r>
              <a:rPr lang="en-US" dirty="0" smtClean="0"/>
              <a:t>Nest obscurity (dense vegetation) may reduce predator foraging efficiency  and increase nesting success by impending movement of potential nest predators.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Wild turkey nest survival was most strongly influenced by habitat structure around the nest. </a:t>
            </a:r>
          </a:p>
          <a:p>
            <a:r>
              <a:rPr lang="en-US" dirty="0" smtClean="0"/>
              <a:t>Best approximating model, the nest-site covariate, percent understory cover around nests, was 27% greater around successful than unsuccessful nests. </a:t>
            </a:r>
          </a:p>
          <a:p>
            <a:r>
              <a:rPr lang="en-US" dirty="0" smtClean="0"/>
              <a:t>Nest obscurity (dense vegetation) may reduce predator foraging efficiency  and increase nesting success by impending movement of potential nest predators due to blocking of visual and olfactory  reception.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919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Coyotes were biggest predators in this study’s mixed use landscape, but they were unable to find the nests in dense understory covered areas. </a:t>
            </a:r>
          </a:p>
          <a:p>
            <a:r>
              <a:rPr lang="en-US" dirty="0" smtClean="0"/>
              <a:t>Rain makes the turkey hens more odorous, and easier to find, but dense cover prevents wetness.</a:t>
            </a:r>
          </a:p>
          <a:p>
            <a:r>
              <a:rPr lang="en-US" dirty="0" smtClean="0"/>
              <a:t>Hens also need escape routes to run from predators, and understory vegetation density was negatively associated with nest survival. (To hide or to flee?) </a:t>
            </a:r>
          </a:p>
          <a:p>
            <a:r>
              <a:rPr lang="en-US" dirty="0" smtClean="0"/>
              <a:t>Patch-scale variables were not strongly supported. </a:t>
            </a:r>
          </a:p>
          <a:p>
            <a:r>
              <a:rPr lang="en-US" dirty="0" smtClean="0"/>
              <a:t>Fragmentation has minor influence, particularly when forest is reduced to &lt;30% of the landscape.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0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increase reproductive success of wild turkeys focus on maintaining understory (&lt;1m) densities &lt; 25 stems/m2.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5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Annual wild turkey population change depends greatly on nest survival. Most nest failures occur due to predation, and are in suburban versus rural areas.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Decreased success of nest may also relate to sparse vegetation, habitat composition, and fragmentation, or other landscape processes such as high carnivore density.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89120"/>
          </a:xfrm>
        </p:spPr>
        <p:txBody>
          <a:bodyPr/>
          <a:lstStyle/>
          <a:p>
            <a:r>
              <a:rPr lang="en-US" dirty="0" smtClean="0"/>
              <a:t>Successful nests are well hidden from predators by vegetation cover.</a:t>
            </a:r>
          </a:p>
          <a:p>
            <a:endParaRPr lang="en-US" dirty="0" smtClean="0"/>
          </a:p>
          <a:p>
            <a:r>
              <a:rPr lang="en-US" dirty="0" smtClean="0"/>
              <a:t> Many studies explain the “within patch” conditions of a turkey nesting site, but few look at patch-scale characteristic. </a:t>
            </a:r>
          </a:p>
          <a:p>
            <a:endParaRPr lang="en-US" dirty="0" smtClean="0"/>
          </a:p>
          <a:p>
            <a:r>
              <a:rPr lang="en-US" dirty="0" smtClean="0"/>
              <a:t>This study examines nest-site and patch-scale variables on daily survival rate of turkey nests.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Turkey populations depend on nest survival. </a:t>
            </a:r>
            <a:endParaRPr lang="en-US" sz="2400" baseline="20000" dirty="0" smtClean="0"/>
          </a:p>
          <a:p>
            <a:pPr lvl="1"/>
            <a:r>
              <a:rPr lang="en-US" sz="1600" dirty="0" smtClean="0"/>
              <a:t>Roberts et al, </a:t>
            </a:r>
            <a:r>
              <a:rPr lang="en-US" sz="1600" dirty="0" smtClean="0"/>
              <a:t>1995: Survival and reproduction of female wild turkeys in New York – Journal of Wildlife Management 59:437-447.</a:t>
            </a:r>
            <a:endParaRPr lang="en-US" sz="1600" dirty="0" smtClean="0"/>
          </a:p>
          <a:p>
            <a:pPr lvl="1"/>
            <a:r>
              <a:rPr lang="en-US" sz="1600" dirty="0" smtClean="0"/>
              <a:t>Roberts &amp; Porter </a:t>
            </a:r>
            <a:r>
              <a:rPr lang="en-US" sz="1600" dirty="0" smtClean="0"/>
              <a:t>1996</a:t>
            </a:r>
            <a:r>
              <a:rPr lang="en-US" sz="1600" dirty="0" smtClean="0"/>
              <a:t>: Importance of demographic parameters to annual changes in wild turkey abundance – Proceedings of the National Wild Turkey Symposium 7:15-20.</a:t>
            </a:r>
            <a:endParaRPr lang="en-US" sz="1600" dirty="0" smtClean="0"/>
          </a:p>
          <a:p>
            <a:pPr lvl="1"/>
            <a:r>
              <a:rPr lang="en-US" sz="1600" dirty="0"/>
              <a:t>Roberts &amp; Porter </a:t>
            </a:r>
            <a:r>
              <a:rPr lang="en-US" sz="1600" dirty="0" smtClean="0"/>
              <a:t>1998: Relation between weather and survival of wild turkey nests. – Journal of Wildlife Management 62: 1492-1498. </a:t>
            </a:r>
            <a:endParaRPr lang="en-US" sz="1600" dirty="0"/>
          </a:p>
          <a:p>
            <a:pPr lvl="1"/>
            <a:r>
              <a:rPr lang="en-US" sz="1600" dirty="0" smtClean="0"/>
              <a:t>Thogmartin </a:t>
            </a:r>
            <a:r>
              <a:rPr lang="en-US" sz="1600" dirty="0" smtClean="0"/>
              <a:t>&amp; Schaeffer </a:t>
            </a:r>
            <a:r>
              <a:rPr lang="en-US" sz="1600" dirty="0" smtClean="0"/>
              <a:t>2000: Landscape attributes associated with mortality events of wild turkeys in Arkansas. – Wildlife Society Bulletin 28:865-874.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r>
              <a:rPr lang="en-US" sz="2400" dirty="0" smtClean="0"/>
              <a:t>Turkey ground nests are heavily predated on in suburban woodlots, because predators and prey are pushed closer by human housing.</a:t>
            </a:r>
          </a:p>
          <a:p>
            <a:pPr lvl="1"/>
            <a:r>
              <a:rPr lang="en-US" sz="1400" dirty="0" err="1" smtClean="0"/>
              <a:t>Wilcove</a:t>
            </a:r>
            <a:r>
              <a:rPr lang="en-US" sz="1400" dirty="0" smtClean="0"/>
              <a:t>, </a:t>
            </a:r>
            <a:r>
              <a:rPr lang="en-US" sz="1400" dirty="0" smtClean="0"/>
              <a:t>DS, 1985: Nest predation in forest tracts and the decline of migratory songbirds. – Ecology 66:1211-1214. </a:t>
            </a:r>
          </a:p>
          <a:p>
            <a:pPr lvl="1"/>
            <a:r>
              <a:rPr lang="en-US" sz="1400" dirty="0" err="1" smtClean="0"/>
              <a:t>Vangilder</a:t>
            </a:r>
            <a:r>
              <a:rPr lang="en-US" sz="1400" dirty="0" smtClean="0"/>
              <a:t> </a:t>
            </a:r>
            <a:r>
              <a:rPr lang="en-US" sz="1400" dirty="0" smtClean="0"/>
              <a:t>et al, </a:t>
            </a:r>
            <a:r>
              <a:rPr lang="en-US" sz="1400" dirty="0" smtClean="0"/>
              <a:t>1987</a:t>
            </a:r>
            <a:r>
              <a:rPr lang="en-US" sz="1400" dirty="0" smtClean="0"/>
              <a:t>: Reproductive parameters of wild turkey hens in north Missouri. – Journal of Wildlife Management 51:535-540. </a:t>
            </a:r>
            <a:endParaRPr lang="en-US" sz="1400" dirty="0" smtClean="0"/>
          </a:p>
          <a:p>
            <a:pPr lvl="1"/>
            <a:r>
              <a:rPr lang="en-US" sz="1400" dirty="0" err="1" smtClean="0"/>
              <a:t>Vanger</a:t>
            </a:r>
            <a:r>
              <a:rPr lang="en-US" sz="1400" dirty="0" smtClean="0"/>
              <a:t> </a:t>
            </a:r>
            <a:r>
              <a:rPr lang="en-US" sz="1400" dirty="0" err="1" smtClean="0"/>
              <a:t>Haegen</a:t>
            </a:r>
            <a:r>
              <a:rPr lang="en-US" sz="1400" dirty="0" smtClean="0"/>
              <a:t> et al. </a:t>
            </a:r>
            <a:r>
              <a:rPr lang="en-US" sz="1400" dirty="0" smtClean="0"/>
              <a:t>1988</a:t>
            </a:r>
            <a:r>
              <a:rPr lang="en-US" sz="1400" dirty="0" smtClean="0"/>
              <a:t>: Factors affecting productivity in a northern wild turkey population. – Journal Wildlife. </a:t>
            </a:r>
            <a:endParaRPr lang="en-US" sz="1400" dirty="0" smtClean="0"/>
          </a:p>
          <a:p>
            <a:pPr lvl="1"/>
            <a:r>
              <a:rPr lang="en-US" sz="1400" dirty="0" smtClean="0"/>
              <a:t>Thomas </a:t>
            </a:r>
            <a:r>
              <a:rPr lang="en-US" sz="1400" dirty="0" smtClean="0"/>
              <a:t>&amp; </a:t>
            </a:r>
            <a:r>
              <a:rPr lang="en-US" sz="1400" dirty="0" err="1" smtClean="0"/>
              <a:t>Litvaitis</a:t>
            </a:r>
            <a:r>
              <a:rPr lang="en-US" sz="1400" dirty="0" smtClean="0"/>
              <a:t> 1993, </a:t>
            </a:r>
            <a:r>
              <a:rPr lang="en-US" sz="1400" dirty="0" err="1" smtClean="0"/>
              <a:t>Vangilder</a:t>
            </a:r>
            <a:r>
              <a:rPr lang="en-US" sz="1400" dirty="0" smtClean="0"/>
              <a:t> &amp; </a:t>
            </a:r>
            <a:r>
              <a:rPr lang="en-US" sz="1400" dirty="0" err="1" smtClean="0"/>
              <a:t>Kurzejeski</a:t>
            </a:r>
            <a:r>
              <a:rPr lang="en-US" sz="1400" dirty="0" smtClean="0"/>
              <a:t>, 1995</a:t>
            </a:r>
          </a:p>
          <a:p>
            <a:pPr lvl="1"/>
            <a:r>
              <a:rPr lang="en-US" sz="1600" dirty="0" smtClean="0"/>
              <a:t>Hoffman &amp; </a:t>
            </a:r>
            <a:r>
              <a:rPr lang="en-US" sz="1600" dirty="0" err="1" smtClean="0"/>
              <a:t>Gottschang</a:t>
            </a:r>
            <a:r>
              <a:rPr lang="en-US" sz="1600" dirty="0" smtClean="0"/>
              <a:t> 1977, </a:t>
            </a:r>
            <a:r>
              <a:rPr lang="en-US" sz="1600" dirty="0" err="1" smtClean="0"/>
              <a:t>Wilcove</a:t>
            </a:r>
            <a:r>
              <a:rPr lang="en-US" sz="1600" dirty="0" smtClean="0"/>
              <a:t> 1985, Rosenberg et al. 1999</a:t>
            </a:r>
          </a:p>
          <a:p>
            <a:pPr lvl="1"/>
            <a:r>
              <a:rPr lang="en-US" sz="1600" dirty="0" err="1" smtClean="0"/>
              <a:t>Thorington</a:t>
            </a:r>
            <a:r>
              <a:rPr lang="en-US" sz="1600" dirty="0" smtClean="0"/>
              <a:t> &amp; Bowman 2003</a:t>
            </a:r>
          </a:p>
          <a:p>
            <a:pPr lvl="1">
              <a:buSzPct val="100000"/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93920"/>
          </a:xfrm>
        </p:spPr>
        <p:txBody>
          <a:bodyPr>
            <a:normAutofit lnSpcReduction="10000"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More specifically, multi-scale processes such as vegetation, across site habitat, fragmentation of land, and increased carnivore population impact turkey nests. </a:t>
            </a:r>
          </a:p>
          <a:p>
            <a:pPr marL="822960" lvl="3" indent="-274320">
              <a:buSzPct val="95000"/>
            </a:pPr>
            <a:r>
              <a:rPr lang="en-US" sz="1600" dirty="0" smtClean="0"/>
              <a:t>Thogmartin </a:t>
            </a:r>
            <a:r>
              <a:rPr lang="en-US" sz="1600" dirty="0" smtClean="0"/>
              <a:t>1999: Landscape attributes and nest site selection in wild turkeys. – Auk 116:912-923.</a:t>
            </a:r>
            <a:endParaRPr lang="en-US" sz="1600" dirty="0" smtClean="0"/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Successful nest sites have dense vegetation that provides concealment, are closer to water, away from roads, and areas of high edge density, where mammalian predators in high numbers.</a:t>
            </a:r>
          </a:p>
          <a:p>
            <a:pPr lvl="1"/>
            <a:r>
              <a:rPr lang="en-US" sz="1400" dirty="0" smtClean="0"/>
              <a:t>Lehman et al. </a:t>
            </a:r>
            <a:r>
              <a:rPr lang="en-US" sz="1400" dirty="0" smtClean="0"/>
              <a:t>2008: Merriam’s turkey nest survival and factors affecting nest predation by mammals. Journal of Wildlife Management 72:1765-1774.</a:t>
            </a:r>
            <a:endParaRPr lang="en-US" sz="1400" dirty="0" smtClean="0"/>
          </a:p>
          <a:p>
            <a:pPr lvl="1"/>
            <a:r>
              <a:rPr lang="en-US" sz="1400" dirty="0" smtClean="0"/>
              <a:t>Miller et al. 2000</a:t>
            </a:r>
          </a:p>
          <a:p>
            <a:pPr lvl="1"/>
            <a:r>
              <a:rPr lang="en-US" sz="1400" dirty="0" smtClean="0"/>
              <a:t>Thogmartin, 1999</a:t>
            </a:r>
          </a:p>
          <a:p>
            <a:pPr lvl="1"/>
            <a:r>
              <a:rPr lang="en-US" sz="1400" dirty="0" err="1" smtClean="0"/>
              <a:t>Oehler</a:t>
            </a:r>
            <a:r>
              <a:rPr lang="en-US" sz="1400" dirty="0" smtClean="0"/>
              <a:t> &amp; </a:t>
            </a:r>
            <a:r>
              <a:rPr lang="en-US" sz="1400" dirty="0" err="1" smtClean="0"/>
              <a:t>Litvaitis</a:t>
            </a:r>
            <a:r>
              <a:rPr lang="en-US" sz="1400" dirty="0" smtClean="0"/>
              <a:t> 1996</a:t>
            </a:r>
            <a:endParaRPr lang="fr-FR" sz="1400" dirty="0" smtClean="0"/>
          </a:p>
          <a:p>
            <a:pPr lvl="1">
              <a:buNone/>
            </a:pPr>
            <a:endParaRPr lang="en-US" sz="2100" baseline="2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Daily nest survival would decrease during </a:t>
            </a:r>
            <a:r>
              <a:rPr lang="en-US" dirty="0" smtClean="0"/>
              <a:t>incubation, </a:t>
            </a:r>
            <a:r>
              <a:rPr lang="en-US" dirty="0"/>
              <a:t>because olfactory cues are more </a:t>
            </a:r>
            <a:r>
              <a:rPr lang="en-US" dirty="0" smtClean="0"/>
              <a:t>pronounced, and the </a:t>
            </a:r>
            <a:r>
              <a:rPr lang="en-US" dirty="0"/>
              <a:t>longer a nest is active </a:t>
            </a:r>
            <a:r>
              <a:rPr lang="en-US" dirty="0" smtClean="0"/>
              <a:t>the more scent </a:t>
            </a:r>
            <a:r>
              <a:rPr lang="en-US" dirty="0"/>
              <a:t>trails </a:t>
            </a:r>
            <a:r>
              <a:rPr lang="en-US" dirty="0" smtClean="0"/>
              <a:t> are left </a:t>
            </a:r>
            <a:r>
              <a:rPr lang="en-US" dirty="0"/>
              <a:t>by the hen.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Early </a:t>
            </a:r>
            <a:r>
              <a:rPr lang="en-US" dirty="0"/>
              <a:t>nesters initiate egg laying before spring </a:t>
            </a:r>
            <a:r>
              <a:rPr lang="en-US" dirty="0" smtClean="0"/>
              <a:t>green-up that provide concealment, </a:t>
            </a:r>
            <a:r>
              <a:rPr lang="en-US" dirty="0"/>
              <a:t>so we also hypothesized that those nests might be easier for predators to locate.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Sample size N=29, 1996 and N=23, 1997 during incubation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Study site: Middlesex and New London counties Southeastern Connecticut</a:t>
            </a:r>
          </a:p>
          <a:p>
            <a:endParaRPr lang="en-US" sz="2400" dirty="0" smtClean="0"/>
          </a:p>
          <a:p>
            <a:r>
              <a:rPr lang="en-US" sz="2400" dirty="0" smtClean="0"/>
              <a:t>Site: mature forest cover 65-100% , developed land 0-28%, and agriculture land 0-30%. 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Forest dominant species: </a:t>
            </a:r>
            <a:r>
              <a:rPr lang="en-US" sz="2400" dirty="0" err="1" smtClean="0"/>
              <a:t>Quercus</a:t>
            </a:r>
            <a:r>
              <a:rPr lang="en-US" sz="2400" dirty="0" smtClean="0"/>
              <a:t> (oak) and </a:t>
            </a:r>
            <a:r>
              <a:rPr lang="en-US" sz="2400" dirty="0" err="1" smtClean="0"/>
              <a:t>Carya</a:t>
            </a:r>
            <a:r>
              <a:rPr lang="en-US" sz="2400" dirty="0" smtClean="0"/>
              <a:t> (hickory), with Liriodendron </a:t>
            </a:r>
            <a:r>
              <a:rPr lang="en-US" sz="2400" dirty="0" err="1" smtClean="0"/>
              <a:t>tulipifera</a:t>
            </a:r>
            <a:r>
              <a:rPr lang="en-US" sz="2400" dirty="0" smtClean="0"/>
              <a:t> (yellow poplar), </a:t>
            </a:r>
            <a:r>
              <a:rPr lang="en-US" sz="2400" dirty="0" err="1" smtClean="0"/>
              <a:t>Ulmus</a:t>
            </a:r>
            <a:r>
              <a:rPr lang="en-US" sz="2400" dirty="0" smtClean="0"/>
              <a:t> (elm), and Acer </a:t>
            </a:r>
            <a:r>
              <a:rPr lang="en-US" sz="2400" dirty="0" err="1" smtClean="0"/>
              <a:t>rubrum</a:t>
            </a:r>
            <a:r>
              <a:rPr lang="en-US" sz="2400" dirty="0" smtClean="0"/>
              <a:t> (red maple). 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830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30000" dirty="0" smtClean="0"/>
              <a:t>2. </a:t>
            </a:r>
            <a:r>
              <a:rPr lang="en-US" sz="1100" dirty="0" smtClean="0"/>
              <a:t>EPA USA (1997) Phase 2 report, further site characterization and analysis: volume 2C, data evaluation and interpretation report: Hudson River PCB reassessment RI/FS. New York.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Common understory species included </a:t>
            </a:r>
            <a:r>
              <a:rPr lang="en-US" dirty="0" err="1" smtClean="0"/>
              <a:t>Vaccinum</a:t>
            </a:r>
            <a:r>
              <a:rPr lang="en-US" dirty="0" smtClean="0"/>
              <a:t> (blueberry), </a:t>
            </a:r>
            <a:r>
              <a:rPr lang="en-US" dirty="0" err="1" smtClean="0"/>
              <a:t>Hamamelis</a:t>
            </a:r>
            <a:r>
              <a:rPr lang="en-US" dirty="0" smtClean="0"/>
              <a:t> </a:t>
            </a:r>
            <a:r>
              <a:rPr lang="en-US" dirty="0" err="1" smtClean="0"/>
              <a:t>virginiana</a:t>
            </a:r>
            <a:r>
              <a:rPr lang="en-US" dirty="0" smtClean="0"/>
              <a:t> (witch hazel), </a:t>
            </a:r>
            <a:r>
              <a:rPr lang="en-US" dirty="0" err="1" smtClean="0"/>
              <a:t>Cornus</a:t>
            </a:r>
            <a:r>
              <a:rPr lang="en-US" dirty="0" smtClean="0"/>
              <a:t> (dogwood), </a:t>
            </a:r>
            <a:r>
              <a:rPr lang="en-US" dirty="0" err="1" smtClean="0"/>
              <a:t>Lindera</a:t>
            </a:r>
            <a:r>
              <a:rPr lang="en-US" dirty="0" smtClean="0"/>
              <a:t> benzoin (spice bush), Kalmia </a:t>
            </a:r>
            <a:r>
              <a:rPr lang="en-US" dirty="0" err="1" smtClean="0"/>
              <a:t>latifolia</a:t>
            </a:r>
            <a:r>
              <a:rPr lang="en-US" dirty="0" smtClean="0"/>
              <a:t> (mountain laurel), </a:t>
            </a:r>
            <a:r>
              <a:rPr lang="en-US" dirty="0" err="1" smtClean="0"/>
              <a:t>Rubus</a:t>
            </a:r>
            <a:r>
              <a:rPr lang="en-US" dirty="0" smtClean="0"/>
              <a:t> (raspberry, Viburnum </a:t>
            </a:r>
            <a:r>
              <a:rPr lang="en-US" dirty="0" err="1" smtClean="0"/>
              <a:t>acerifolium</a:t>
            </a:r>
            <a:r>
              <a:rPr lang="en-US" dirty="0" smtClean="0"/>
              <a:t> (maple leaved viburnum), </a:t>
            </a:r>
            <a:r>
              <a:rPr lang="en-US" dirty="0" err="1" smtClean="0"/>
              <a:t>Rhus</a:t>
            </a:r>
            <a:r>
              <a:rPr lang="en-US" dirty="0" smtClean="0"/>
              <a:t> </a:t>
            </a:r>
            <a:r>
              <a:rPr lang="en-US" dirty="0" err="1" smtClean="0"/>
              <a:t>radicans</a:t>
            </a:r>
            <a:r>
              <a:rPr lang="en-US" dirty="0" smtClean="0"/>
              <a:t> (poison ivy) and Smilax spp. (</a:t>
            </a:r>
            <a:r>
              <a:rPr lang="en-US" dirty="0" err="1" smtClean="0"/>
              <a:t>greenbriar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Mean winter temperature (December-March) was -3.2C in 1996 and 0C in 1997. </a:t>
            </a:r>
          </a:p>
          <a:p>
            <a:r>
              <a:rPr lang="en-US" dirty="0" smtClean="0"/>
              <a:t>Snow depth in 1996 exceeded 15.2cm 39 out of 123 days, but never exceeded 15.2cm in 1997.</a:t>
            </a:r>
          </a:p>
          <a:p>
            <a:r>
              <a:rPr lang="en-US" dirty="0" smtClean="0"/>
              <a:t>Total precipitation April-May was 31cm (7.6cm greater than normal) and 22.3cm in 1997. </a:t>
            </a:r>
          </a:p>
          <a:p>
            <a:r>
              <a:rPr lang="en-US" dirty="0" smtClean="0"/>
              <a:t>Mean spring temperature April-May were 9.8C in 1996 and 8.8C in 1997.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</TotalTime>
  <Words>2099</Words>
  <Application>Microsoft Office PowerPoint</Application>
  <PresentationFormat>On-screen Show (4:3)</PresentationFormat>
  <Paragraphs>153</Paragraphs>
  <Slides>27</Slides>
  <Notes>8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Nest survival of wild turkeys Meleagris gallopavo silvestris in a mixed-use landscape: influences at nest-site and patch scales</vt:lpstr>
      <vt:lpstr>Useful Terms and Abbreviation</vt:lpstr>
      <vt:lpstr>Introduction</vt:lpstr>
      <vt:lpstr>Introduction</vt:lpstr>
      <vt:lpstr>Literature Review</vt:lpstr>
      <vt:lpstr>Literature Review</vt:lpstr>
      <vt:lpstr>Hypotheses</vt:lpstr>
      <vt:lpstr>Materials and Methods</vt:lpstr>
      <vt:lpstr>Materials and Methods</vt:lpstr>
      <vt:lpstr>Materials and Methods</vt:lpstr>
      <vt:lpstr>Materials and Methods</vt:lpstr>
      <vt:lpstr>Materials and Methods</vt:lpstr>
      <vt:lpstr>Materials and Methods</vt:lpstr>
      <vt:lpstr>Materials and Methods</vt:lpstr>
      <vt:lpstr>Materials and Methods</vt:lpstr>
      <vt:lpstr>Materials and Methods</vt:lpstr>
      <vt:lpstr>Materials and Methods</vt:lpstr>
      <vt:lpstr>Results</vt:lpstr>
      <vt:lpstr>Results</vt:lpstr>
      <vt:lpstr>Results</vt:lpstr>
      <vt:lpstr>Results</vt:lpstr>
      <vt:lpstr>Results</vt:lpstr>
      <vt:lpstr>Results</vt:lpstr>
      <vt:lpstr>Discussion</vt:lpstr>
      <vt:lpstr>Discussion</vt:lpstr>
      <vt:lpstr>Discussion</vt:lpstr>
      <vt:lpstr>Recommendation</vt:lpstr>
    </vt:vector>
  </TitlesOfParts>
  <Company>Peekskill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Polychlorinated Biphenyls on the Song of Two Passerine Species</dc:title>
  <dc:creator>PeekskillHS_ThinkCentre</dc:creator>
  <cp:lastModifiedBy>Erum Hadi</cp:lastModifiedBy>
  <cp:revision>249</cp:revision>
  <dcterms:created xsi:type="dcterms:W3CDTF">2013-12-03T16:19:57Z</dcterms:created>
  <dcterms:modified xsi:type="dcterms:W3CDTF">2014-11-06T17:34:09Z</dcterms:modified>
</cp:coreProperties>
</file>