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8"/>
  </p:notesMasterIdLst>
  <p:sldIdLst>
    <p:sldId id="256" r:id="rId2"/>
    <p:sldId id="257" r:id="rId3"/>
    <p:sldId id="258" r:id="rId4"/>
    <p:sldId id="267" r:id="rId5"/>
    <p:sldId id="288" r:id="rId6"/>
    <p:sldId id="259" r:id="rId7"/>
    <p:sldId id="263" r:id="rId8"/>
    <p:sldId id="266" r:id="rId9"/>
    <p:sldId id="320" r:id="rId10"/>
    <p:sldId id="281" r:id="rId11"/>
    <p:sldId id="308" r:id="rId12"/>
    <p:sldId id="313" r:id="rId13"/>
    <p:sldId id="312" r:id="rId14"/>
    <p:sldId id="316" r:id="rId15"/>
    <p:sldId id="287" r:id="rId16"/>
    <p:sldId id="317" r:id="rId17"/>
    <p:sldId id="297" r:id="rId18"/>
    <p:sldId id="296" r:id="rId19"/>
    <p:sldId id="289" r:id="rId20"/>
    <p:sldId id="291" r:id="rId21"/>
    <p:sldId id="290" r:id="rId22"/>
    <p:sldId id="293" r:id="rId23"/>
    <p:sldId id="295" r:id="rId24"/>
    <p:sldId id="294" r:id="rId25"/>
    <p:sldId id="298" r:id="rId26"/>
    <p:sldId id="299" r:id="rId27"/>
    <p:sldId id="300" r:id="rId28"/>
    <p:sldId id="301" r:id="rId29"/>
    <p:sldId id="302" r:id="rId30"/>
    <p:sldId id="304" r:id="rId31"/>
    <p:sldId id="307" r:id="rId32"/>
    <p:sldId id="306" r:id="rId33"/>
    <p:sldId id="305" r:id="rId34"/>
    <p:sldId id="303" r:id="rId35"/>
    <p:sldId id="318" r:id="rId36"/>
    <p:sldId id="319" r:id="rId37"/>
  </p:sldIdLst>
  <p:sldSz cx="9144000" cy="6858000" type="screen4x3"/>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458" autoAdjust="0"/>
    <p:restoredTop sz="94660"/>
  </p:normalViewPr>
  <p:slideViewPr>
    <p:cSldViewPr>
      <p:cViewPr varScale="1">
        <p:scale>
          <a:sx n="86" d="100"/>
          <a:sy n="86" d="100"/>
        </p:scale>
        <p:origin x="1086"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8163" cy="4699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022725" y="0"/>
            <a:ext cx="3078163" cy="469900"/>
          </a:xfrm>
          <a:prstGeom prst="rect">
            <a:avLst/>
          </a:prstGeom>
        </p:spPr>
        <p:txBody>
          <a:bodyPr vert="horz" lIns="91440" tIns="45720" rIns="91440" bIns="45720" rtlCol="0"/>
          <a:lstStyle>
            <a:lvl1pPr algn="r">
              <a:defRPr sz="1200"/>
            </a:lvl1pPr>
          </a:lstStyle>
          <a:p>
            <a:fld id="{00D70E7F-A1F5-41AC-8854-FE933D5A0387}" type="datetimeFigureOut">
              <a:rPr lang="en-US" smtClean="0"/>
              <a:t>9/23/2021</a:t>
            </a:fld>
            <a:endParaRPr lang="en-US"/>
          </a:p>
        </p:txBody>
      </p:sp>
      <p:sp>
        <p:nvSpPr>
          <p:cNvPr id="4" name="Slide Image Placeholder 3"/>
          <p:cNvSpPr>
            <a:spLocks noGrp="1" noRot="1" noChangeAspect="1"/>
          </p:cNvSpPr>
          <p:nvPr>
            <p:ph type="sldImg" idx="2"/>
          </p:nvPr>
        </p:nvSpPr>
        <p:spPr>
          <a:xfrm>
            <a:off x="1438275" y="1173163"/>
            <a:ext cx="4225925" cy="31686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9613" y="4518025"/>
            <a:ext cx="5683250" cy="3697288"/>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918575"/>
            <a:ext cx="3078163" cy="4699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022725" y="8918575"/>
            <a:ext cx="3078163" cy="469900"/>
          </a:xfrm>
          <a:prstGeom prst="rect">
            <a:avLst/>
          </a:prstGeom>
        </p:spPr>
        <p:txBody>
          <a:bodyPr vert="horz" lIns="91440" tIns="45720" rIns="91440" bIns="45720" rtlCol="0" anchor="b"/>
          <a:lstStyle>
            <a:lvl1pPr algn="r">
              <a:defRPr sz="1200"/>
            </a:lvl1pPr>
          </a:lstStyle>
          <a:p>
            <a:fld id="{420E5C63-3249-4F21-B150-C67C87EE82B3}" type="slidenum">
              <a:rPr lang="en-US" smtClean="0"/>
              <a:t>‹#›</a:t>
            </a:fld>
            <a:endParaRPr lang="en-US"/>
          </a:p>
        </p:txBody>
      </p:sp>
    </p:spTree>
    <p:extLst>
      <p:ext uri="{BB962C8B-B14F-4D97-AF65-F5344CB8AC3E}">
        <p14:creationId xmlns:p14="http://schemas.microsoft.com/office/powerpoint/2010/main" val="42428102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898AF8E3-10A1-400A-87B5-212466A6C996}" type="datetimeFigureOut">
              <a:rPr lang="en-US" smtClean="0"/>
              <a:pPr/>
              <a:t>9/23/2021</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01E98C51-F106-4E7F-B266-B1B1E552DF3E}"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98AF8E3-10A1-400A-87B5-212466A6C996}" type="datetimeFigureOut">
              <a:rPr lang="en-US" smtClean="0"/>
              <a:pPr/>
              <a:t>9/23/2021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E98C51-F106-4E7F-B266-B1B1E552DF3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98AF8E3-10A1-400A-87B5-212466A6C996}" type="datetimeFigureOut">
              <a:rPr lang="en-US" smtClean="0"/>
              <a:pPr/>
              <a:t>9/23/2021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E98C51-F106-4E7F-B266-B1B1E552DF3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98AF8E3-10A1-400A-87B5-212466A6C996}" type="datetimeFigureOut">
              <a:rPr lang="en-US" smtClean="0"/>
              <a:pPr/>
              <a:t>9/23/2021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E98C51-F106-4E7F-B266-B1B1E552DF3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898AF8E3-10A1-400A-87B5-212466A6C996}" type="datetimeFigureOut">
              <a:rPr lang="en-US" smtClean="0"/>
              <a:pPr/>
              <a:t>9/23/2021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E98C51-F106-4E7F-B266-B1B1E552DF3E}"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98AF8E3-10A1-400A-87B5-212466A6C996}" type="datetimeFigureOut">
              <a:rPr lang="en-US" smtClean="0"/>
              <a:pPr/>
              <a:t>9/23/2021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1E98C51-F106-4E7F-B266-B1B1E552DF3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898AF8E3-10A1-400A-87B5-212466A6C996}" type="datetimeFigureOut">
              <a:rPr lang="en-US" smtClean="0"/>
              <a:pPr/>
              <a:t>9/23/2021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1E98C51-F106-4E7F-B266-B1B1E552DF3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898AF8E3-10A1-400A-87B5-212466A6C996}" type="datetimeFigureOut">
              <a:rPr lang="en-US" smtClean="0"/>
              <a:pPr/>
              <a:t>9/23/2021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1E98C51-F106-4E7F-B266-B1B1E552DF3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8AF8E3-10A1-400A-87B5-212466A6C996}" type="datetimeFigureOut">
              <a:rPr lang="en-US" smtClean="0"/>
              <a:pPr/>
              <a:t>9/23/2021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1E98C51-F106-4E7F-B266-B1B1E552DF3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98AF8E3-10A1-400A-87B5-212466A6C996}" type="datetimeFigureOut">
              <a:rPr lang="en-US" smtClean="0"/>
              <a:pPr/>
              <a:t>9/23/2021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1E98C51-F106-4E7F-B266-B1B1E552DF3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898AF8E3-10A1-400A-87B5-212466A6C996}" type="datetimeFigureOut">
              <a:rPr lang="en-US" smtClean="0"/>
              <a:pPr/>
              <a:t>9/23/2021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01E98C51-F106-4E7F-B266-B1B1E552DF3E}"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898AF8E3-10A1-400A-87B5-212466A6C996}" type="datetimeFigureOut">
              <a:rPr lang="en-US" smtClean="0"/>
              <a:pPr/>
              <a:t>9/23/2021</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01E98C51-F106-4E7F-B266-B1B1E552DF3E}"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Welcome </a:t>
            </a:r>
            <a:endParaRPr lang="en-US" dirty="0"/>
          </a:p>
        </p:txBody>
      </p:sp>
      <p:sp>
        <p:nvSpPr>
          <p:cNvPr id="3" name="Subtitle 2"/>
          <p:cNvSpPr>
            <a:spLocks noGrp="1"/>
          </p:cNvSpPr>
          <p:nvPr>
            <p:ph type="subTitle" idx="1"/>
          </p:nvPr>
        </p:nvSpPr>
        <p:spPr/>
        <p:txBody>
          <a:bodyPr>
            <a:normAutofit/>
          </a:bodyPr>
          <a:lstStyle/>
          <a:p>
            <a:r>
              <a:rPr lang="en-US" sz="4800" dirty="0" smtClean="0"/>
              <a:t>RISE Program </a:t>
            </a:r>
          </a:p>
          <a:p>
            <a:r>
              <a:rPr lang="en-US" sz="4800" dirty="0" smtClean="0"/>
              <a:t>2021-2022</a:t>
            </a:r>
            <a:endParaRPr lang="en-US" sz="4800" dirty="0"/>
          </a:p>
        </p:txBody>
      </p:sp>
      <p:pic>
        <p:nvPicPr>
          <p:cNvPr id="15361" name="Picture 1" descr="C:\InetTemp\Content.IE5\H7WKHKXH\MM900046560[1].gif"/>
          <p:cNvPicPr>
            <a:picLocks noChangeAspect="1" noChangeArrowheads="1" noCrop="1"/>
          </p:cNvPicPr>
          <p:nvPr/>
        </p:nvPicPr>
        <p:blipFill>
          <a:blip r:embed="rId2" cstate="print"/>
          <a:srcRect/>
          <a:stretch>
            <a:fillRect/>
          </a:stretch>
        </p:blipFill>
        <p:spPr bwMode="auto">
          <a:xfrm>
            <a:off x="990600" y="0"/>
            <a:ext cx="2065212" cy="5741288"/>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Check &amp; Connect</a:t>
            </a:r>
            <a:endParaRPr lang="en-US" dirty="0"/>
          </a:p>
        </p:txBody>
      </p:sp>
      <p:sp>
        <p:nvSpPr>
          <p:cNvPr id="3" name="Content Placeholder 2"/>
          <p:cNvSpPr>
            <a:spLocks noGrp="1"/>
          </p:cNvSpPr>
          <p:nvPr>
            <p:ph idx="1"/>
          </p:nvPr>
        </p:nvSpPr>
        <p:spPr/>
        <p:txBody>
          <a:bodyPr>
            <a:normAutofit lnSpcReduction="10000"/>
          </a:bodyPr>
          <a:lstStyle/>
          <a:p>
            <a:r>
              <a:rPr lang="en-US" dirty="0" smtClean="0"/>
              <a:t>Each morning over breakfast the RISE staff checks in with every student in order to gage their social and emotional levels. Staff ask questions to see if there is anything going on students might want to talk about.</a:t>
            </a:r>
          </a:p>
          <a:p>
            <a:r>
              <a:rPr lang="en-US" dirty="0" smtClean="0"/>
              <a:t>This is an opportunity to express themselves and let a staff member know that they may need help or support with something.</a:t>
            </a:r>
          </a:p>
          <a:p>
            <a:r>
              <a:rPr lang="en-US" dirty="0" smtClean="0"/>
              <a:t>Each day Mr. Kness/</a:t>
            </a:r>
            <a:r>
              <a:rPr lang="en-US" dirty="0" err="1" smtClean="0"/>
              <a:t>Dr.Castelli</a:t>
            </a:r>
            <a:r>
              <a:rPr lang="en-US" dirty="0" smtClean="0"/>
              <a:t> will present some type of character education/social skills idea such as teaching respect, responsibility or how to effectively communicate their feelings..</a:t>
            </a:r>
          </a:p>
          <a:p>
            <a:endParaRPr lang="en-US" dirty="0"/>
          </a:p>
        </p:txBody>
      </p:sp>
    </p:spTree>
    <p:extLst>
      <p:ext uri="{BB962C8B-B14F-4D97-AF65-F5344CB8AC3E}">
        <p14:creationId xmlns:p14="http://schemas.microsoft.com/office/powerpoint/2010/main" val="128480111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PKMS RISE PROGRAM OVERVIEW</a:t>
            </a:r>
          </a:p>
        </p:txBody>
      </p:sp>
      <p:sp>
        <p:nvSpPr>
          <p:cNvPr id="3" name="Content Placeholder 2"/>
          <p:cNvSpPr>
            <a:spLocks noGrp="1"/>
          </p:cNvSpPr>
          <p:nvPr>
            <p:ph idx="1"/>
          </p:nvPr>
        </p:nvSpPr>
        <p:spPr/>
        <p:txBody>
          <a:bodyPr/>
          <a:lstStyle/>
          <a:p>
            <a:pPr algn="ctr"/>
            <a:r>
              <a:rPr lang="en-US" b="1" u="sng" dirty="0">
                <a:solidFill>
                  <a:schemeClr val="accent2">
                    <a:lumMod val="50000"/>
                  </a:schemeClr>
                </a:solidFill>
              </a:rPr>
              <a:t>Vision</a:t>
            </a:r>
            <a:endParaRPr lang="en-US" dirty="0">
              <a:solidFill>
                <a:schemeClr val="accent2">
                  <a:lumMod val="50000"/>
                </a:schemeClr>
              </a:solidFill>
            </a:endParaRPr>
          </a:p>
          <a:p>
            <a:r>
              <a:rPr lang="en-US" dirty="0">
                <a:solidFill>
                  <a:schemeClr val="accent2">
                    <a:lumMod val="50000"/>
                  </a:schemeClr>
                </a:solidFill>
              </a:rPr>
              <a:t>Our vision is for all people to be valued and respected, to be full participating members of communities, and to lead meaningful, enriched, and self-determined lifestyles</a:t>
            </a:r>
          </a:p>
          <a:p>
            <a:endParaRPr lang="en-US" dirty="0"/>
          </a:p>
        </p:txBody>
      </p:sp>
    </p:spTree>
    <p:extLst>
      <p:ext uri="{BB962C8B-B14F-4D97-AF65-F5344CB8AC3E}">
        <p14:creationId xmlns:p14="http://schemas.microsoft.com/office/powerpoint/2010/main" val="34899477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Mission</a:t>
            </a:r>
          </a:p>
        </p:txBody>
      </p:sp>
      <p:sp>
        <p:nvSpPr>
          <p:cNvPr id="3" name="Content Placeholder 2"/>
          <p:cNvSpPr>
            <a:spLocks noGrp="1"/>
          </p:cNvSpPr>
          <p:nvPr>
            <p:ph idx="1"/>
          </p:nvPr>
        </p:nvSpPr>
        <p:spPr/>
        <p:txBody>
          <a:bodyPr/>
          <a:lstStyle/>
          <a:p>
            <a:endParaRPr lang="en-US" dirty="0" smtClean="0">
              <a:solidFill>
                <a:schemeClr val="accent2">
                  <a:lumMod val="50000"/>
                </a:schemeClr>
              </a:solidFill>
            </a:endParaRPr>
          </a:p>
          <a:p>
            <a:r>
              <a:rPr lang="en-US" dirty="0" smtClean="0">
                <a:solidFill>
                  <a:schemeClr val="accent2">
                    <a:lumMod val="50000"/>
                  </a:schemeClr>
                </a:solidFill>
              </a:rPr>
              <a:t>Our </a:t>
            </a:r>
            <a:r>
              <a:rPr lang="en-US" dirty="0">
                <a:solidFill>
                  <a:schemeClr val="accent2">
                    <a:lumMod val="50000"/>
                  </a:schemeClr>
                </a:solidFill>
              </a:rPr>
              <a:t>mission is to support all the students in RISE and their families in planning, coordinating and developing resources that meet their unique needs and preferences. We hold that listening and collaborating with individuals and families is paramount, and by exchanging knowledge, information and skill, we will develop partnerships of mutual trust and respect.</a:t>
            </a:r>
          </a:p>
        </p:txBody>
      </p:sp>
    </p:spTree>
    <p:extLst>
      <p:ext uri="{BB962C8B-B14F-4D97-AF65-F5344CB8AC3E}">
        <p14:creationId xmlns:p14="http://schemas.microsoft.com/office/powerpoint/2010/main" val="39435447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We Believe</a:t>
            </a:r>
          </a:p>
        </p:txBody>
      </p:sp>
      <p:sp>
        <p:nvSpPr>
          <p:cNvPr id="3" name="Content Placeholder 2"/>
          <p:cNvSpPr>
            <a:spLocks noGrp="1"/>
          </p:cNvSpPr>
          <p:nvPr>
            <p:ph idx="1"/>
          </p:nvPr>
        </p:nvSpPr>
        <p:spPr/>
        <p:txBody>
          <a:bodyPr/>
          <a:lstStyle/>
          <a:p>
            <a:endParaRPr lang="en-US" dirty="0" smtClean="0"/>
          </a:p>
          <a:p>
            <a:r>
              <a:rPr lang="en-US" dirty="0" smtClean="0"/>
              <a:t>All </a:t>
            </a:r>
            <a:r>
              <a:rPr lang="en-US" dirty="0"/>
              <a:t>people are valuable and contribute to life in their communities.</a:t>
            </a:r>
          </a:p>
          <a:p>
            <a:r>
              <a:rPr lang="en-US" dirty="0"/>
              <a:t>Communities benefit from the unique abilities, talents and gifts of all people, including those with disabilities.</a:t>
            </a:r>
          </a:p>
          <a:p>
            <a:r>
              <a:rPr lang="en-US" dirty="0"/>
              <a:t>All people should have opportunities to be full, participating citizens of their communities.</a:t>
            </a:r>
          </a:p>
        </p:txBody>
      </p:sp>
    </p:spTree>
    <p:extLst>
      <p:ext uri="{BB962C8B-B14F-4D97-AF65-F5344CB8AC3E}">
        <p14:creationId xmlns:p14="http://schemas.microsoft.com/office/powerpoint/2010/main" val="2024343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a:t>We Strive to Develop Support Which:</a:t>
            </a:r>
          </a:p>
        </p:txBody>
      </p:sp>
      <p:sp>
        <p:nvSpPr>
          <p:cNvPr id="3" name="Content Placeholder 2"/>
          <p:cNvSpPr>
            <a:spLocks noGrp="1"/>
          </p:cNvSpPr>
          <p:nvPr>
            <p:ph idx="1"/>
          </p:nvPr>
        </p:nvSpPr>
        <p:spPr/>
        <p:txBody>
          <a:bodyPr>
            <a:normAutofit lnSpcReduction="10000"/>
          </a:bodyPr>
          <a:lstStyle/>
          <a:p>
            <a:r>
              <a:rPr lang="en-US" dirty="0">
                <a:solidFill>
                  <a:schemeClr val="accent2">
                    <a:lumMod val="50000"/>
                  </a:schemeClr>
                </a:solidFill>
              </a:rPr>
              <a:t>Provide opportunities for people to form and develop meaningful roles and relationships.</a:t>
            </a:r>
          </a:p>
          <a:p>
            <a:r>
              <a:rPr lang="en-US" dirty="0">
                <a:solidFill>
                  <a:schemeClr val="accent2">
                    <a:lumMod val="50000"/>
                  </a:schemeClr>
                </a:solidFill>
              </a:rPr>
              <a:t>Utilize person-centered and/or family-centered processes that are developed with affirmation, trust and sensitivity.</a:t>
            </a:r>
          </a:p>
          <a:p>
            <a:r>
              <a:rPr lang="en-US" dirty="0">
                <a:solidFill>
                  <a:schemeClr val="accent2">
                    <a:lumMod val="50000"/>
                  </a:schemeClr>
                </a:solidFill>
              </a:rPr>
              <a:t>Promote self-determination and honor personal choice.</a:t>
            </a:r>
          </a:p>
          <a:p>
            <a:r>
              <a:rPr lang="en-US" dirty="0">
                <a:solidFill>
                  <a:schemeClr val="accent2">
                    <a:lumMod val="50000"/>
                  </a:schemeClr>
                </a:solidFill>
              </a:rPr>
              <a:t>Utilize only positive approaches that are based on the highest standard and best practices models.</a:t>
            </a:r>
          </a:p>
          <a:p>
            <a:r>
              <a:rPr lang="en-US" dirty="0">
                <a:solidFill>
                  <a:schemeClr val="accent2">
                    <a:lumMod val="50000"/>
                  </a:schemeClr>
                </a:solidFill>
              </a:rPr>
              <a:t>Value human, cultural, individual, and family differences.</a:t>
            </a:r>
          </a:p>
        </p:txBody>
      </p:sp>
    </p:spTree>
    <p:extLst>
      <p:ext uri="{BB962C8B-B14F-4D97-AF65-F5344CB8AC3E}">
        <p14:creationId xmlns:p14="http://schemas.microsoft.com/office/powerpoint/2010/main" val="12213961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4000" b="1" dirty="0">
                <a:solidFill>
                  <a:schemeClr val="bg2">
                    <a:lumMod val="50000"/>
                  </a:schemeClr>
                </a:solidFill>
                <a:latin typeface="Raleway"/>
              </a:rPr>
              <a:t>Peekskill Middle School R.I.S.E. Program</a:t>
            </a:r>
            <a:endParaRPr lang="en-US" sz="4000" dirty="0">
              <a:solidFill>
                <a:schemeClr val="bg2">
                  <a:lumMod val="50000"/>
                </a:schemeClr>
              </a:solidFill>
            </a:endParaRPr>
          </a:p>
        </p:txBody>
      </p:sp>
      <p:sp>
        <p:nvSpPr>
          <p:cNvPr id="3" name="Content Placeholder 2"/>
          <p:cNvSpPr>
            <a:spLocks noGrp="1"/>
          </p:cNvSpPr>
          <p:nvPr>
            <p:ph sz="half" idx="1"/>
          </p:nvPr>
        </p:nvSpPr>
        <p:spPr>
          <a:xfrm>
            <a:off x="457200" y="1920085"/>
            <a:ext cx="8305800" cy="4434840"/>
          </a:xfrm>
        </p:spPr>
        <p:txBody>
          <a:bodyPr>
            <a:normAutofit fontScale="92500" lnSpcReduction="10000"/>
          </a:bodyPr>
          <a:lstStyle/>
          <a:p>
            <a:r>
              <a:rPr lang="en-US" b="1" dirty="0">
                <a:solidFill>
                  <a:srgbClr val="BA55D3"/>
                </a:solidFill>
                <a:latin typeface="Raleway"/>
              </a:rPr>
              <a:t>"Reaching Independence through Skills Education"</a:t>
            </a:r>
            <a:endParaRPr lang="en-US" dirty="0">
              <a:solidFill>
                <a:srgbClr val="4C4C4C"/>
              </a:solidFill>
              <a:latin typeface="Raleway"/>
            </a:endParaRPr>
          </a:p>
          <a:p>
            <a:r>
              <a:rPr lang="en-US" b="1" dirty="0">
                <a:solidFill>
                  <a:schemeClr val="tx2"/>
                </a:solidFill>
                <a:latin typeface="Raleway"/>
              </a:rPr>
              <a:t>The RISE Life Skills program educates and empowers students who have diverse needs and abilities by providing a curriculum that promotes the life and social skills necessary for each learner to achieve greater levels of independence and reach their full potential thereby becoming confident and contributing members of their community.  The goal of this educational program is to prepare students to become as independent as possible in their home communities. The program focuses on functional life skills that are embedded into daily activities</a:t>
            </a:r>
            <a:endParaRPr lang="en-US" dirty="0">
              <a:solidFill>
                <a:schemeClr val="tx2"/>
              </a:solidFill>
              <a:latin typeface="Raleway"/>
            </a:endParaRPr>
          </a:p>
          <a:p>
            <a:endParaRPr lang="en-US" dirty="0"/>
          </a:p>
        </p:txBody>
      </p:sp>
    </p:spTree>
    <p:extLst>
      <p:ext uri="{BB962C8B-B14F-4D97-AF65-F5344CB8AC3E}">
        <p14:creationId xmlns:p14="http://schemas.microsoft.com/office/powerpoint/2010/main" val="12905008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The Specific Areas of Focus for PKMS  RISE are:</a:t>
            </a:r>
          </a:p>
        </p:txBody>
      </p:sp>
      <p:sp>
        <p:nvSpPr>
          <p:cNvPr id="3" name="Content Placeholder 2"/>
          <p:cNvSpPr>
            <a:spLocks noGrp="1"/>
          </p:cNvSpPr>
          <p:nvPr>
            <p:ph sz="half" idx="1"/>
          </p:nvPr>
        </p:nvSpPr>
        <p:spPr>
          <a:xfrm>
            <a:off x="457200" y="1920085"/>
            <a:ext cx="8229600" cy="4434840"/>
          </a:xfrm>
        </p:spPr>
        <p:txBody>
          <a:bodyPr/>
          <a:lstStyle/>
          <a:p>
            <a:r>
              <a:rPr lang="en-US" dirty="0">
                <a:solidFill>
                  <a:schemeClr val="accent2">
                    <a:lumMod val="50000"/>
                  </a:schemeClr>
                </a:solidFill>
              </a:rPr>
              <a:t>The RISE program focuses on teaching the students necessary Life skills which equips the students with the social, emotional, academic and interpersonal skills that help enable them to cope with the demands of everyday life. The objectives of this program are to build self-confidence, encourage critical thinking, foster independence through functional activities and to help the students to communicate more effectively.</a:t>
            </a:r>
          </a:p>
          <a:p>
            <a:endParaRPr lang="en-US" dirty="0">
              <a:solidFill>
                <a:schemeClr val="accent2">
                  <a:lumMod val="50000"/>
                </a:schemeClr>
              </a:solidFill>
            </a:endParaRPr>
          </a:p>
        </p:txBody>
      </p:sp>
    </p:spTree>
    <p:extLst>
      <p:ext uri="{BB962C8B-B14F-4D97-AF65-F5344CB8AC3E}">
        <p14:creationId xmlns:p14="http://schemas.microsoft.com/office/powerpoint/2010/main" val="309184830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solidFill>
                  <a:srgbClr val="04617B"/>
                </a:solidFill>
              </a:rPr>
              <a:t>The RISE Life Skills Program’s Broad and Specific Strands of Functional Academics</a:t>
            </a:r>
            <a:endParaRPr lang="en-US" dirty="0"/>
          </a:p>
        </p:txBody>
      </p:sp>
      <p:sp>
        <p:nvSpPr>
          <p:cNvPr id="3" name="Content Placeholder 2"/>
          <p:cNvSpPr>
            <a:spLocks noGrp="1"/>
          </p:cNvSpPr>
          <p:nvPr>
            <p:ph sz="half" idx="1"/>
          </p:nvPr>
        </p:nvSpPr>
        <p:spPr>
          <a:xfrm>
            <a:off x="457200" y="1920085"/>
            <a:ext cx="8229600" cy="4434840"/>
          </a:xfrm>
        </p:spPr>
        <p:txBody>
          <a:bodyPr/>
          <a:lstStyle/>
          <a:p>
            <a:pPr lvl="0">
              <a:buClr>
                <a:srgbClr val="0BD0D9"/>
              </a:buClr>
            </a:pPr>
            <a:r>
              <a:rPr lang="en-US" dirty="0">
                <a:solidFill>
                  <a:srgbClr val="009DD9">
                    <a:lumMod val="50000"/>
                  </a:srgbClr>
                </a:solidFill>
              </a:rPr>
              <a:t>The broad strand of functional academics focuses on the academic knowledge and skills that are necessary for a student to live independently in their post-secondary lives. With a focus on numeracy and literacy that relate to real world and everyday experiences, functional academics provide students the framework to be able to complete basic tasks independently, and at the higher level outcomes, learn skills necessary for meaningful employment after secondary school.</a:t>
            </a:r>
          </a:p>
          <a:p>
            <a:endParaRPr lang="en-US" dirty="0"/>
          </a:p>
        </p:txBody>
      </p:sp>
    </p:spTree>
    <p:extLst>
      <p:ext uri="{BB962C8B-B14F-4D97-AF65-F5344CB8AC3E}">
        <p14:creationId xmlns:p14="http://schemas.microsoft.com/office/powerpoint/2010/main" val="267542697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FUNCTIONAL ACADEMIC AND INSTRUCTIONAL LESSONS</a:t>
            </a:r>
          </a:p>
        </p:txBody>
      </p:sp>
      <p:sp>
        <p:nvSpPr>
          <p:cNvPr id="3" name="Content Placeholder 2"/>
          <p:cNvSpPr>
            <a:spLocks noGrp="1"/>
          </p:cNvSpPr>
          <p:nvPr>
            <p:ph sz="half" idx="1"/>
          </p:nvPr>
        </p:nvSpPr>
        <p:spPr>
          <a:xfrm>
            <a:off x="457200" y="1920084"/>
            <a:ext cx="8229600" cy="4633115"/>
          </a:xfrm>
        </p:spPr>
        <p:txBody>
          <a:bodyPr/>
          <a:lstStyle/>
          <a:p>
            <a:r>
              <a:rPr lang="en-US" dirty="0">
                <a:solidFill>
                  <a:schemeClr val="accent2">
                    <a:lumMod val="50000"/>
                  </a:schemeClr>
                </a:solidFill>
              </a:rPr>
              <a:t>The students will be actively engaged in learning throughout the school day and the teacher will collect data on each student’s progress. The data will be used to plan lessons, to create the next IEP, and to determine the need for Extended Year Services. The classroom activities will be functional and age-appropriate, and will change to meet the needs of the student. Classroom instruction will include individual, small group and community-based experiences.</a:t>
            </a:r>
          </a:p>
          <a:p>
            <a:endParaRPr lang="en-US" dirty="0"/>
          </a:p>
        </p:txBody>
      </p:sp>
    </p:spTree>
    <p:extLst>
      <p:ext uri="{BB962C8B-B14F-4D97-AF65-F5344CB8AC3E}">
        <p14:creationId xmlns:p14="http://schemas.microsoft.com/office/powerpoint/2010/main" val="10062640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FUNCTIONAL ACADEMIC AND INSTRUCTIONAL </a:t>
            </a:r>
            <a:r>
              <a:rPr lang="en-US" dirty="0" smtClean="0"/>
              <a:t>LESSONS</a:t>
            </a:r>
            <a:endParaRPr lang="en-US" dirty="0"/>
          </a:p>
        </p:txBody>
      </p:sp>
      <p:sp>
        <p:nvSpPr>
          <p:cNvPr id="3" name="Content Placeholder 2"/>
          <p:cNvSpPr>
            <a:spLocks noGrp="1"/>
          </p:cNvSpPr>
          <p:nvPr>
            <p:ph sz="half" idx="1"/>
          </p:nvPr>
        </p:nvSpPr>
        <p:spPr>
          <a:xfrm>
            <a:off x="457200" y="1920085"/>
            <a:ext cx="8305800" cy="4434840"/>
          </a:xfrm>
        </p:spPr>
        <p:txBody>
          <a:bodyPr>
            <a:normAutofit fontScale="92500"/>
          </a:bodyPr>
          <a:lstStyle/>
          <a:p>
            <a:r>
              <a:rPr lang="en-US" dirty="0">
                <a:solidFill>
                  <a:schemeClr val="accent3">
                    <a:lumMod val="50000"/>
                  </a:schemeClr>
                </a:solidFill>
              </a:rPr>
              <a:t>The emphasis is to increase students’ levels of independence with decreasing levels of staff support across all environments.  </a:t>
            </a:r>
          </a:p>
          <a:p>
            <a:r>
              <a:rPr lang="en-US" dirty="0">
                <a:solidFill>
                  <a:schemeClr val="accent3">
                    <a:lumMod val="50000"/>
                  </a:schemeClr>
                </a:solidFill>
              </a:rPr>
              <a:t>Students in the RISE Life skills program participate in a variety of activities to promote independence and improve functional academic, social, communication, vocational and self-help/adaptive behavior skills.  Evidence-based instruction is a vital part of the Life skills program, fostering independence by providing students with the opportunity to generalize skills learned in the classroom across a variety of modalities.</a:t>
            </a:r>
          </a:p>
          <a:p>
            <a:endParaRPr lang="en-US" dirty="0"/>
          </a:p>
        </p:txBody>
      </p:sp>
    </p:spTree>
    <p:extLst>
      <p:ext uri="{BB962C8B-B14F-4D97-AF65-F5344CB8AC3E}">
        <p14:creationId xmlns:p14="http://schemas.microsoft.com/office/powerpoint/2010/main" val="34192029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RISE Staff</a:t>
            </a:r>
            <a:endParaRPr lang="en-US" dirty="0"/>
          </a:p>
        </p:txBody>
      </p:sp>
      <p:sp>
        <p:nvSpPr>
          <p:cNvPr id="3" name="Content Placeholder 2"/>
          <p:cNvSpPr>
            <a:spLocks noGrp="1"/>
          </p:cNvSpPr>
          <p:nvPr>
            <p:ph sz="half" idx="1"/>
          </p:nvPr>
        </p:nvSpPr>
        <p:spPr>
          <a:xfrm>
            <a:off x="-457200" y="1676400"/>
            <a:ext cx="5105400" cy="4525963"/>
          </a:xfrm>
        </p:spPr>
        <p:txBody>
          <a:bodyPr>
            <a:normAutofit/>
          </a:bodyPr>
          <a:lstStyle/>
          <a:p>
            <a:pPr lvl="1">
              <a:buNone/>
            </a:pPr>
            <a:r>
              <a:rPr lang="en-US" b="1" i="1" dirty="0" smtClean="0"/>
              <a:t>CLASSROOM STAFF</a:t>
            </a:r>
            <a:endParaRPr lang="en-US" b="1" i="1" dirty="0"/>
          </a:p>
          <a:p>
            <a:pPr lvl="1"/>
            <a:r>
              <a:rPr lang="en-US" dirty="0" smtClean="0">
                <a:latin typeface="+mj-lt"/>
              </a:rPr>
              <a:t>Mr. Kness- Teacher</a:t>
            </a:r>
          </a:p>
          <a:p>
            <a:pPr lvl="1"/>
            <a:r>
              <a:rPr lang="en-US" dirty="0" smtClean="0">
                <a:latin typeface="+mj-lt"/>
              </a:rPr>
              <a:t>Mr. </a:t>
            </a:r>
            <a:r>
              <a:rPr lang="en-US" dirty="0" err="1" smtClean="0">
                <a:latin typeface="+mj-lt"/>
              </a:rPr>
              <a:t>Ferony</a:t>
            </a:r>
            <a:r>
              <a:rPr lang="en-US" dirty="0" smtClean="0">
                <a:latin typeface="+mj-lt"/>
              </a:rPr>
              <a:t>- Teaching Assistant</a:t>
            </a:r>
          </a:p>
          <a:p>
            <a:pPr lvl="1"/>
            <a:r>
              <a:rPr lang="en-US" dirty="0" smtClean="0">
                <a:latin typeface="+mj-lt"/>
              </a:rPr>
              <a:t>Ms. Fajardo- 1:1 Aide</a:t>
            </a:r>
          </a:p>
          <a:p>
            <a:endParaRPr lang="en-US" dirty="0" smtClean="0"/>
          </a:p>
          <a:p>
            <a:pPr lvl="1"/>
            <a:endParaRPr lang="en-US" dirty="0"/>
          </a:p>
        </p:txBody>
      </p:sp>
      <p:sp>
        <p:nvSpPr>
          <p:cNvPr id="4" name="Content Placeholder 3"/>
          <p:cNvSpPr>
            <a:spLocks noGrp="1"/>
          </p:cNvSpPr>
          <p:nvPr>
            <p:ph sz="half" idx="2"/>
          </p:nvPr>
        </p:nvSpPr>
        <p:spPr>
          <a:xfrm>
            <a:off x="3962400" y="1600200"/>
            <a:ext cx="5181600" cy="4525963"/>
          </a:xfrm>
        </p:spPr>
        <p:txBody>
          <a:bodyPr>
            <a:normAutofit/>
          </a:bodyPr>
          <a:lstStyle/>
          <a:p>
            <a:pPr marL="0" lvl="0" indent="0" algn="ctr">
              <a:spcBef>
                <a:spcPts val="0"/>
              </a:spcBef>
              <a:buClrTx/>
              <a:buSzTx/>
              <a:buFont typeface="Arial" pitchFamily="34" charset="0"/>
              <a:buChar char="•"/>
            </a:pPr>
            <a:r>
              <a:rPr lang="en-US" sz="2400" b="1" i="1" dirty="0">
                <a:solidFill>
                  <a:prstClr val="black"/>
                </a:solidFill>
              </a:rPr>
              <a:t>Other Staff</a:t>
            </a:r>
          </a:p>
          <a:p>
            <a:pPr marL="457200" lvl="1" indent="0">
              <a:spcBef>
                <a:spcPts val="0"/>
              </a:spcBef>
              <a:buClrTx/>
              <a:buSzTx/>
              <a:buFont typeface="Arial" pitchFamily="34" charset="0"/>
              <a:buChar char="•"/>
            </a:pPr>
            <a:r>
              <a:rPr lang="en-US" dirty="0" smtClean="0">
                <a:solidFill>
                  <a:prstClr val="black"/>
                </a:solidFill>
                <a:latin typeface="+mj-lt"/>
              </a:rPr>
              <a:t>Dr. </a:t>
            </a:r>
            <a:r>
              <a:rPr lang="en-US" dirty="0" err="1" smtClean="0">
                <a:solidFill>
                  <a:prstClr val="black"/>
                </a:solidFill>
                <a:latin typeface="+mj-lt"/>
              </a:rPr>
              <a:t>Castelli</a:t>
            </a:r>
            <a:r>
              <a:rPr lang="en-US" dirty="0" smtClean="0">
                <a:solidFill>
                  <a:prstClr val="black"/>
                </a:solidFill>
                <a:latin typeface="+mj-lt"/>
              </a:rPr>
              <a:t>- Psychologist</a:t>
            </a:r>
            <a:endParaRPr lang="en-US" dirty="0">
              <a:solidFill>
                <a:prstClr val="black"/>
              </a:solidFill>
              <a:latin typeface="+mj-lt"/>
            </a:endParaRPr>
          </a:p>
          <a:p>
            <a:pPr marL="457200" lvl="1" indent="0">
              <a:spcBef>
                <a:spcPts val="0"/>
              </a:spcBef>
              <a:buClrTx/>
              <a:buSzTx/>
              <a:buFont typeface="Arial" pitchFamily="34" charset="0"/>
              <a:buChar char="•"/>
            </a:pPr>
            <a:r>
              <a:rPr lang="en-US" dirty="0" smtClean="0">
                <a:solidFill>
                  <a:prstClr val="black"/>
                </a:solidFill>
                <a:latin typeface="+mj-lt"/>
              </a:rPr>
              <a:t>Mrs. </a:t>
            </a:r>
            <a:r>
              <a:rPr lang="en-US" dirty="0" err="1" smtClean="0">
                <a:solidFill>
                  <a:prstClr val="black"/>
                </a:solidFill>
                <a:latin typeface="+mj-lt"/>
              </a:rPr>
              <a:t>Nessier</a:t>
            </a:r>
            <a:r>
              <a:rPr lang="en-US" dirty="0" smtClean="0">
                <a:solidFill>
                  <a:prstClr val="black"/>
                </a:solidFill>
                <a:latin typeface="+mj-lt"/>
              </a:rPr>
              <a:t>- Speech &amp; Language</a:t>
            </a:r>
          </a:p>
          <a:p>
            <a:pPr marL="457200" lvl="1" indent="0">
              <a:spcBef>
                <a:spcPts val="0"/>
              </a:spcBef>
              <a:buClrTx/>
              <a:buSzTx/>
              <a:buFont typeface="Arial" pitchFamily="34" charset="0"/>
              <a:buChar char="•"/>
            </a:pPr>
            <a:r>
              <a:rPr lang="en-US" dirty="0" smtClean="0">
                <a:solidFill>
                  <a:prstClr val="black"/>
                </a:solidFill>
                <a:latin typeface="+mj-lt"/>
              </a:rPr>
              <a:t>Mrs. Simone- Occupational Therapy</a:t>
            </a:r>
          </a:p>
          <a:p>
            <a:pPr marL="457200" lvl="1" indent="0">
              <a:spcBef>
                <a:spcPts val="0"/>
              </a:spcBef>
              <a:buClrTx/>
              <a:buSzTx/>
              <a:buFont typeface="Arial" pitchFamily="34" charset="0"/>
              <a:buChar char="•"/>
            </a:pPr>
            <a:r>
              <a:rPr lang="en-US" dirty="0" smtClean="0">
                <a:solidFill>
                  <a:prstClr val="black"/>
                </a:solidFill>
                <a:latin typeface="+mj-lt"/>
              </a:rPr>
              <a:t>Mrs. </a:t>
            </a:r>
            <a:r>
              <a:rPr lang="en-US" dirty="0" err="1" smtClean="0">
                <a:solidFill>
                  <a:prstClr val="black"/>
                </a:solidFill>
                <a:latin typeface="+mj-lt"/>
              </a:rPr>
              <a:t>Barberetti</a:t>
            </a:r>
            <a:r>
              <a:rPr lang="en-US" dirty="0" smtClean="0">
                <a:solidFill>
                  <a:prstClr val="black"/>
                </a:solidFill>
                <a:latin typeface="+mj-lt"/>
              </a:rPr>
              <a:t>-Physical therapy</a:t>
            </a:r>
            <a:endParaRPr lang="en-US" dirty="0">
              <a:solidFill>
                <a:prstClr val="black"/>
              </a:solidFill>
              <a:latin typeface="+mj-lt"/>
            </a:endParaRPr>
          </a:p>
          <a:p>
            <a:pPr>
              <a:buNone/>
            </a:pPr>
            <a:endParaRPr lang="en-US" sz="22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500" dirty="0">
                <a:solidFill>
                  <a:srgbClr val="04617B"/>
                </a:solidFill>
              </a:rPr>
              <a:t>FUNCTIONAL ACADEMIC AND INSTRUCTIONAL LESSONS</a:t>
            </a:r>
            <a:endParaRPr lang="en-US" dirty="0"/>
          </a:p>
        </p:txBody>
      </p:sp>
      <p:sp>
        <p:nvSpPr>
          <p:cNvPr id="3" name="Content Placeholder 2"/>
          <p:cNvSpPr>
            <a:spLocks noGrp="1"/>
          </p:cNvSpPr>
          <p:nvPr>
            <p:ph sz="half" idx="1"/>
          </p:nvPr>
        </p:nvSpPr>
        <p:spPr>
          <a:xfrm>
            <a:off x="457200" y="1920085"/>
            <a:ext cx="8305800" cy="4434840"/>
          </a:xfrm>
        </p:spPr>
        <p:txBody>
          <a:bodyPr>
            <a:normAutofit lnSpcReduction="10000"/>
          </a:bodyPr>
          <a:lstStyle/>
          <a:p>
            <a:r>
              <a:rPr lang="en-US" dirty="0">
                <a:solidFill>
                  <a:schemeClr val="accent2">
                    <a:lumMod val="50000"/>
                  </a:schemeClr>
                </a:solidFill>
              </a:rPr>
              <a:t>RISE Life Skills classes are designed to meet the needs of students whose intellectual, developmental and academic levels are so delayed that participation in the general education program, even with modifications and accommodations is unfeasible. The focus of the RISE program is to teach functional skills in academics, daily living, vocational, recreation/leisure and community participation for students, at their individual ability levels.  Instructional lessons in the classroom will be rigorous and reflect appropriate levels for each student.</a:t>
            </a:r>
          </a:p>
        </p:txBody>
      </p:sp>
    </p:spTree>
    <p:extLst>
      <p:ext uri="{BB962C8B-B14F-4D97-AF65-F5344CB8AC3E}">
        <p14:creationId xmlns:p14="http://schemas.microsoft.com/office/powerpoint/2010/main" val="28885220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a:t>Functional Literacy </a:t>
            </a:r>
          </a:p>
        </p:txBody>
      </p:sp>
      <p:sp>
        <p:nvSpPr>
          <p:cNvPr id="3" name="Content Placeholder 2"/>
          <p:cNvSpPr>
            <a:spLocks noGrp="1"/>
          </p:cNvSpPr>
          <p:nvPr>
            <p:ph sz="half" idx="1"/>
          </p:nvPr>
        </p:nvSpPr>
        <p:spPr>
          <a:xfrm>
            <a:off x="457200" y="1920085"/>
            <a:ext cx="8305800" cy="4434840"/>
          </a:xfrm>
        </p:spPr>
        <p:txBody>
          <a:bodyPr/>
          <a:lstStyle/>
          <a:p>
            <a:endParaRPr lang="en-US" dirty="0" smtClean="0">
              <a:solidFill>
                <a:schemeClr val="accent2">
                  <a:lumMod val="50000"/>
                </a:schemeClr>
              </a:solidFill>
            </a:endParaRPr>
          </a:p>
          <a:p>
            <a:r>
              <a:rPr lang="en-US" dirty="0" smtClean="0">
                <a:solidFill>
                  <a:schemeClr val="accent2">
                    <a:lumMod val="50000"/>
                  </a:schemeClr>
                </a:solidFill>
              </a:rPr>
              <a:t>Specific </a:t>
            </a:r>
            <a:r>
              <a:rPr lang="en-US" dirty="0">
                <a:solidFill>
                  <a:schemeClr val="accent2">
                    <a:lumMod val="50000"/>
                  </a:schemeClr>
                </a:solidFill>
              </a:rPr>
              <a:t>areas of development: Comprehension of texts, purpose of texts, applications to self, building vocabulary, literacy in the community, and citizenship and world awareness.</a:t>
            </a:r>
          </a:p>
        </p:txBody>
      </p:sp>
    </p:spTree>
    <p:extLst>
      <p:ext uri="{BB962C8B-B14F-4D97-AF65-F5344CB8AC3E}">
        <p14:creationId xmlns:p14="http://schemas.microsoft.com/office/powerpoint/2010/main" val="96333092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solidFill>
                  <a:srgbClr val="04617B"/>
                </a:solidFill>
              </a:rPr>
              <a:t>Functional Literacy </a:t>
            </a:r>
            <a:endParaRPr lang="en-US" dirty="0"/>
          </a:p>
        </p:txBody>
      </p:sp>
      <p:sp>
        <p:nvSpPr>
          <p:cNvPr id="3" name="Content Placeholder 2"/>
          <p:cNvSpPr>
            <a:spLocks noGrp="1"/>
          </p:cNvSpPr>
          <p:nvPr>
            <p:ph sz="half" idx="1"/>
          </p:nvPr>
        </p:nvSpPr>
        <p:spPr>
          <a:xfrm>
            <a:off x="457200" y="1920085"/>
            <a:ext cx="8305800" cy="4434840"/>
          </a:xfrm>
        </p:spPr>
        <p:txBody>
          <a:bodyPr>
            <a:normAutofit fontScale="92500" lnSpcReduction="10000"/>
          </a:bodyPr>
          <a:lstStyle/>
          <a:p>
            <a:r>
              <a:rPr lang="en-US" dirty="0">
                <a:solidFill>
                  <a:schemeClr val="accent3">
                    <a:lumMod val="50000"/>
                  </a:schemeClr>
                </a:solidFill>
              </a:rPr>
              <a:t>The learner outcomes under the specific strand of functional literacy focus on reading, writing, communicating, and understanding the English language. Learning to read a flyer, a map, or a menu is the focus of the most basic levels of the functional literacy strand. Learner outcomes in higher levels focus on reading and understanding short stories, using a dictionary or thesaurus, comprehending information read, developing </a:t>
            </a:r>
            <a:r>
              <a:rPr lang="en-US" dirty="0" err="1">
                <a:solidFill>
                  <a:schemeClr val="accent3">
                    <a:lumMod val="50000"/>
                  </a:schemeClr>
                </a:solidFill>
              </a:rPr>
              <a:t>graphaphonic</a:t>
            </a:r>
            <a:r>
              <a:rPr lang="en-US" dirty="0">
                <a:solidFill>
                  <a:schemeClr val="accent3">
                    <a:lumMod val="50000"/>
                  </a:schemeClr>
                </a:solidFill>
              </a:rPr>
              <a:t> and syntactic knowledge, and analyzing texts using higher orders of thinking. Exploring the world around them, and the various media and texts that it encompasses is also part of this strand, developing critical thought and becoming a more knowledgeable member of society.</a:t>
            </a:r>
          </a:p>
        </p:txBody>
      </p:sp>
    </p:spTree>
    <p:extLst>
      <p:ext uri="{BB962C8B-B14F-4D97-AF65-F5344CB8AC3E}">
        <p14:creationId xmlns:p14="http://schemas.microsoft.com/office/powerpoint/2010/main" val="183392063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800" dirty="0"/>
              <a:t>Functional </a:t>
            </a:r>
            <a:r>
              <a:rPr lang="en-US" sz="4800" dirty="0" smtClean="0"/>
              <a:t>Numeracy</a:t>
            </a:r>
            <a:endParaRPr lang="en-US" sz="4800" dirty="0"/>
          </a:p>
        </p:txBody>
      </p:sp>
      <p:sp>
        <p:nvSpPr>
          <p:cNvPr id="3" name="Content Placeholder 2"/>
          <p:cNvSpPr>
            <a:spLocks noGrp="1"/>
          </p:cNvSpPr>
          <p:nvPr>
            <p:ph sz="half" idx="1"/>
          </p:nvPr>
        </p:nvSpPr>
        <p:spPr>
          <a:xfrm>
            <a:off x="457200" y="1920085"/>
            <a:ext cx="8305800" cy="4434840"/>
          </a:xfrm>
        </p:spPr>
        <p:txBody>
          <a:bodyPr/>
          <a:lstStyle/>
          <a:p>
            <a:endParaRPr lang="en-US" dirty="0" smtClean="0">
              <a:solidFill>
                <a:schemeClr val="accent2">
                  <a:lumMod val="50000"/>
                </a:schemeClr>
              </a:solidFill>
            </a:endParaRPr>
          </a:p>
          <a:p>
            <a:r>
              <a:rPr lang="en-US" dirty="0" smtClean="0">
                <a:solidFill>
                  <a:schemeClr val="accent2">
                    <a:lumMod val="50000"/>
                  </a:schemeClr>
                </a:solidFill>
              </a:rPr>
              <a:t>Specific </a:t>
            </a:r>
            <a:r>
              <a:rPr lang="en-US" dirty="0">
                <a:solidFill>
                  <a:schemeClr val="accent2">
                    <a:lumMod val="50000"/>
                  </a:schemeClr>
                </a:solidFill>
              </a:rPr>
              <a:t>areas of development: Handling money, budgeting, time, schedules, basic math (Shapes, addition, subtraction, multiplication), kitchen math (fractions), measurement</a:t>
            </a:r>
          </a:p>
        </p:txBody>
      </p:sp>
    </p:spTree>
    <p:extLst>
      <p:ext uri="{BB962C8B-B14F-4D97-AF65-F5344CB8AC3E}">
        <p14:creationId xmlns:p14="http://schemas.microsoft.com/office/powerpoint/2010/main" val="103738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Functional Numeracy</a:t>
            </a:r>
          </a:p>
        </p:txBody>
      </p:sp>
      <p:sp>
        <p:nvSpPr>
          <p:cNvPr id="3" name="Content Placeholder 2"/>
          <p:cNvSpPr>
            <a:spLocks noGrp="1"/>
          </p:cNvSpPr>
          <p:nvPr>
            <p:ph sz="half" idx="1"/>
          </p:nvPr>
        </p:nvSpPr>
        <p:spPr>
          <a:xfrm>
            <a:off x="457200" y="1920085"/>
            <a:ext cx="8305800" cy="4434840"/>
          </a:xfrm>
        </p:spPr>
        <p:txBody>
          <a:bodyPr>
            <a:normAutofit lnSpcReduction="10000"/>
          </a:bodyPr>
          <a:lstStyle/>
          <a:p>
            <a:r>
              <a:rPr lang="en-US" dirty="0">
                <a:solidFill>
                  <a:schemeClr val="accent2">
                    <a:lumMod val="50000"/>
                  </a:schemeClr>
                </a:solidFill>
              </a:rPr>
              <a:t>Functional Numeracy in the life skills program focuses on the basic mathematics skills necessary to live independently, such as counting, adding and subtracting, using money, budgeting finances, and understanding time. In upper levels, learning to budget finances and skills necessary for working in a retail environment are also part of the curriculum. Using tactile manipulates alongside worksheets and interactive activities, students will gain the knowledge and skills necessary to achieve the numeracy goals set out in their IEPs.</a:t>
            </a:r>
          </a:p>
        </p:txBody>
      </p:sp>
    </p:spTree>
    <p:extLst>
      <p:ext uri="{BB962C8B-B14F-4D97-AF65-F5344CB8AC3E}">
        <p14:creationId xmlns:p14="http://schemas.microsoft.com/office/powerpoint/2010/main" val="352913499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Daily Living/Activity Skills</a:t>
            </a:r>
          </a:p>
        </p:txBody>
      </p:sp>
      <p:sp>
        <p:nvSpPr>
          <p:cNvPr id="3" name="Content Placeholder 2"/>
          <p:cNvSpPr>
            <a:spLocks noGrp="1"/>
          </p:cNvSpPr>
          <p:nvPr>
            <p:ph sz="half" idx="1"/>
          </p:nvPr>
        </p:nvSpPr>
        <p:spPr>
          <a:xfrm>
            <a:off x="457200" y="1920085"/>
            <a:ext cx="8305800" cy="4434840"/>
          </a:xfrm>
        </p:spPr>
        <p:txBody>
          <a:bodyPr/>
          <a:lstStyle/>
          <a:p>
            <a:endParaRPr lang="en-US" dirty="0" smtClean="0">
              <a:solidFill>
                <a:schemeClr val="accent2">
                  <a:lumMod val="50000"/>
                </a:schemeClr>
              </a:solidFill>
            </a:endParaRPr>
          </a:p>
          <a:p>
            <a:r>
              <a:rPr lang="en-US" dirty="0" smtClean="0">
                <a:solidFill>
                  <a:schemeClr val="accent2">
                    <a:lumMod val="50000"/>
                  </a:schemeClr>
                </a:solidFill>
              </a:rPr>
              <a:t>Specific </a:t>
            </a:r>
            <a:r>
              <a:rPr lang="en-US" dirty="0">
                <a:solidFill>
                  <a:schemeClr val="accent2">
                    <a:lumMod val="50000"/>
                  </a:schemeClr>
                </a:solidFill>
              </a:rPr>
              <a:t>areas of development: Eating, Drinking, Dressing, Shopping &amp; Food </a:t>
            </a:r>
            <a:r>
              <a:rPr lang="en-US" dirty="0" err="1">
                <a:solidFill>
                  <a:schemeClr val="accent2">
                    <a:lumMod val="50000"/>
                  </a:schemeClr>
                </a:solidFill>
              </a:rPr>
              <a:t>Preperation</a:t>
            </a:r>
            <a:r>
              <a:rPr lang="en-US" dirty="0">
                <a:solidFill>
                  <a:schemeClr val="accent2">
                    <a:lumMod val="50000"/>
                  </a:schemeClr>
                </a:solidFill>
              </a:rPr>
              <a:t>, Personal Hygiene, Cleaning, Navigating the community, Utilizing community resources, Job awareness, </a:t>
            </a:r>
            <a:r>
              <a:rPr lang="en-US" dirty="0" err="1">
                <a:solidFill>
                  <a:schemeClr val="accent2">
                    <a:lumMod val="50000"/>
                  </a:schemeClr>
                </a:solidFill>
              </a:rPr>
              <a:t>Follwing</a:t>
            </a:r>
            <a:r>
              <a:rPr lang="en-US" dirty="0">
                <a:solidFill>
                  <a:schemeClr val="accent2">
                    <a:lumMod val="50000"/>
                  </a:schemeClr>
                </a:solidFill>
              </a:rPr>
              <a:t> a schedule,  Transportation, Managing communication with others:</a:t>
            </a:r>
          </a:p>
        </p:txBody>
      </p:sp>
    </p:spTree>
    <p:extLst>
      <p:ext uri="{BB962C8B-B14F-4D97-AF65-F5344CB8AC3E}">
        <p14:creationId xmlns:p14="http://schemas.microsoft.com/office/powerpoint/2010/main" val="80517071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Daily Living/Activity Skills</a:t>
            </a:r>
          </a:p>
        </p:txBody>
      </p:sp>
      <p:sp>
        <p:nvSpPr>
          <p:cNvPr id="3" name="Content Placeholder 2"/>
          <p:cNvSpPr>
            <a:spLocks noGrp="1"/>
          </p:cNvSpPr>
          <p:nvPr>
            <p:ph sz="half" idx="1"/>
          </p:nvPr>
        </p:nvSpPr>
        <p:spPr>
          <a:xfrm>
            <a:off x="457200" y="1920085"/>
            <a:ext cx="8305800" cy="4434840"/>
          </a:xfrm>
        </p:spPr>
        <p:txBody>
          <a:bodyPr/>
          <a:lstStyle/>
          <a:p>
            <a:r>
              <a:rPr lang="en-US" dirty="0">
                <a:solidFill>
                  <a:schemeClr val="accent2">
                    <a:lumMod val="50000"/>
                  </a:schemeClr>
                </a:solidFill>
              </a:rPr>
              <a:t>The broad strand of daily activity skills focuses on socialization skills and practical knowledge necessary to excel in ordinary society. These skills include being able to self-regulate their own </a:t>
            </a:r>
            <a:r>
              <a:rPr lang="en-US" dirty="0" err="1">
                <a:solidFill>
                  <a:schemeClr val="accent2">
                    <a:lumMod val="50000"/>
                  </a:schemeClr>
                </a:solidFill>
              </a:rPr>
              <a:t>behaviour</a:t>
            </a:r>
            <a:r>
              <a:rPr lang="en-US" dirty="0">
                <a:solidFill>
                  <a:schemeClr val="accent2">
                    <a:lumMod val="50000"/>
                  </a:schemeClr>
                </a:solidFill>
              </a:rPr>
              <a:t>, socialize with others in a variety of settings, advocate for their rights and needs, and all the skills necessary to survive on one’s own, such as using home appliances, cooking, cleaning, and basic hygiene. Daily living skills such as how to fill out an envelope and paying your bills also tie into the other strands such as numeracy and literacy</a:t>
            </a:r>
          </a:p>
        </p:txBody>
      </p:sp>
    </p:spTree>
    <p:extLst>
      <p:ext uri="{BB962C8B-B14F-4D97-AF65-F5344CB8AC3E}">
        <p14:creationId xmlns:p14="http://schemas.microsoft.com/office/powerpoint/2010/main" val="84630269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Social Skills / Vocational Skills</a:t>
            </a:r>
          </a:p>
        </p:txBody>
      </p:sp>
      <p:sp>
        <p:nvSpPr>
          <p:cNvPr id="3" name="Content Placeholder 2"/>
          <p:cNvSpPr>
            <a:spLocks noGrp="1"/>
          </p:cNvSpPr>
          <p:nvPr>
            <p:ph sz="half" idx="1"/>
          </p:nvPr>
        </p:nvSpPr>
        <p:spPr>
          <a:xfrm>
            <a:off x="457200" y="1920085"/>
            <a:ext cx="8305800" cy="4434840"/>
          </a:xfrm>
        </p:spPr>
        <p:txBody>
          <a:bodyPr/>
          <a:lstStyle/>
          <a:p>
            <a:endParaRPr lang="en-US" dirty="0" smtClean="0"/>
          </a:p>
          <a:p>
            <a:r>
              <a:rPr lang="en-US" dirty="0" smtClean="0">
                <a:solidFill>
                  <a:schemeClr val="accent2">
                    <a:lumMod val="50000"/>
                  </a:schemeClr>
                </a:solidFill>
              </a:rPr>
              <a:t>Specific </a:t>
            </a:r>
            <a:r>
              <a:rPr lang="en-US" dirty="0">
                <a:solidFill>
                  <a:schemeClr val="accent2">
                    <a:lumMod val="50000"/>
                  </a:schemeClr>
                </a:solidFill>
              </a:rPr>
              <a:t>areas of development: Self-regulation, types of harassment, Communication skills, job knowledge, </a:t>
            </a:r>
            <a:r>
              <a:rPr lang="en-US" dirty="0" smtClean="0">
                <a:solidFill>
                  <a:schemeClr val="accent2">
                    <a:lumMod val="50000"/>
                  </a:schemeClr>
                </a:solidFill>
              </a:rPr>
              <a:t>job related </a:t>
            </a:r>
            <a:r>
              <a:rPr lang="en-US" dirty="0">
                <a:solidFill>
                  <a:schemeClr val="accent2">
                    <a:lumMod val="50000"/>
                  </a:schemeClr>
                </a:solidFill>
              </a:rPr>
              <a:t>skills, self-advocacy and human rights.</a:t>
            </a:r>
          </a:p>
        </p:txBody>
      </p:sp>
    </p:spTree>
    <p:extLst>
      <p:ext uri="{BB962C8B-B14F-4D97-AF65-F5344CB8AC3E}">
        <p14:creationId xmlns:p14="http://schemas.microsoft.com/office/powerpoint/2010/main" val="406678675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Social Skills / Vocational Skills</a:t>
            </a:r>
          </a:p>
        </p:txBody>
      </p:sp>
      <p:sp>
        <p:nvSpPr>
          <p:cNvPr id="3" name="Content Placeholder 2"/>
          <p:cNvSpPr>
            <a:spLocks noGrp="1"/>
          </p:cNvSpPr>
          <p:nvPr>
            <p:ph sz="half" idx="1"/>
          </p:nvPr>
        </p:nvSpPr>
        <p:spPr>
          <a:xfrm>
            <a:off x="457200" y="1920085"/>
            <a:ext cx="8305800" cy="4434840"/>
          </a:xfrm>
        </p:spPr>
        <p:txBody>
          <a:bodyPr>
            <a:normAutofit fontScale="85000" lnSpcReduction="20000"/>
          </a:bodyPr>
          <a:lstStyle/>
          <a:p>
            <a:r>
              <a:rPr lang="en-US" dirty="0">
                <a:solidFill>
                  <a:schemeClr val="accent2">
                    <a:lumMod val="50000"/>
                  </a:schemeClr>
                </a:solidFill>
              </a:rPr>
              <a:t>The social skills strand gives students the opportunity to learn how to engage each other, self-regulate themselves, and create meaningful relationships that are mutually beneficial. This strand encompasses mostly what would be considered the hidden curriculum, but also includes some direct instruction, role playing, and discussion seminars to guide students along the way. The learner outcomes that the student will be </a:t>
            </a:r>
            <a:r>
              <a:rPr lang="en-US" dirty="0" smtClean="0">
                <a:solidFill>
                  <a:schemeClr val="accent2">
                    <a:lumMod val="50000"/>
                  </a:schemeClr>
                </a:solidFill>
              </a:rPr>
              <a:t>focusing </a:t>
            </a:r>
            <a:r>
              <a:rPr lang="en-US" dirty="0">
                <a:solidFill>
                  <a:schemeClr val="accent2">
                    <a:lumMod val="50000"/>
                  </a:schemeClr>
                </a:solidFill>
              </a:rPr>
              <a:t>on will largely depend on the student’s </a:t>
            </a:r>
            <a:r>
              <a:rPr lang="en-US" dirty="0" smtClean="0">
                <a:solidFill>
                  <a:schemeClr val="accent2">
                    <a:lumMod val="50000"/>
                  </a:schemeClr>
                </a:solidFill>
              </a:rPr>
              <a:t>behavior </a:t>
            </a:r>
            <a:r>
              <a:rPr lang="en-US" dirty="0">
                <a:solidFill>
                  <a:schemeClr val="accent2">
                    <a:lumMod val="50000"/>
                  </a:schemeClr>
                </a:solidFill>
              </a:rPr>
              <a:t>and social needs. In the upper level learner outcomes, students will learn about their rights, and get a general idea of citizenship and a sense of community. Several vocational skills, such as writing a cover letter and a resume, fall under the functional literacy strand. Vocational social skills include how to dress and act professionally, how to ask and answer appropriate questions, and exploring a variety of careers that they may be interested in.</a:t>
            </a:r>
          </a:p>
        </p:txBody>
      </p:sp>
    </p:spTree>
    <p:extLst>
      <p:ext uri="{BB962C8B-B14F-4D97-AF65-F5344CB8AC3E}">
        <p14:creationId xmlns:p14="http://schemas.microsoft.com/office/powerpoint/2010/main" val="61343571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Personal Living Skills</a:t>
            </a:r>
          </a:p>
        </p:txBody>
      </p:sp>
      <p:sp>
        <p:nvSpPr>
          <p:cNvPr id="3" name="Content Placeholder 2"/>
          <p:cNvSpPr>
            <a:spLocks noGrp="1"/>
          </p:cNvSpPr>
          <p:nvPr>
            <p:ph sz="half" idx="1"/>
          </p:nvPr>
        </p:nvSpPr>
        <p:spPr>
          <a:xfrm>
            <a:off x="457200" y="1920085"/>
            <a:ext cx="8305800" cy="4434840"/>
          </a:xfrm>
        </p:spPr>
        <p:txBody>
          <a:bodyPr/>
          <a:lstStyle/>
          <a:p>
            <a:endParaRPr lang="en-US" dirty="0" smtClean="0"/>
          </a:p>
          <a:p>
            <a:r>
              <a:rPr lang="en-US" dirty="0" smtClean="0">
                <a:solidFill>
                  <a:schemeClr val="accent2">
                    <a:lumMod val="50000"/>
                  </a:schemeClr>
                </a:solidFill>
              </a:rPr>
              <a:t>Specific </a:t>
            </a:r>
            <a:r>
              <a:rPr lang="en-US" dirty="0">
                <a:solidFill>
                  <a:schemeClr val="accent2">
                    <a:lumMod val="50000"/>
                  </a:schemeClr>
                </a:solidFill>
              </a:rPr>
              <a:t>areas of development: Hygiene, cooking, healthy eating, laundry, knowledge of medication, public transportation, public facilities, use of technology, personal information.</a:t>
            </a:r>
          </a:p>
        </p:txBody>
      </p:sp>
    </p:spTree>
    <p:extLst>
      <p:ext uri="{BB962C8B-B14F-4D97-AF65-F5344CB8AC3E}">
        <p14:creationId xmlns:p14="http://schemas.microsoft.com/office/powerpoint/2010/main" val="38026548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More Staff to know</a:t>
            </a:r>
            <a:endParaRPr lang="en-US" dirty="0"/>
          </a:p>
        </p:txBody>
      </p:sp>
      <p:sp>
        <p:nvSpPr>
          <p:cNvPr id="3" name="Content Placeholder 2"/>
          <p:cNvSpPr>
            <a:spLocks noGrp="1"/>
          </p:cNvSpPr>
          <p:nvPr>
            <p:ph sz="half" idx="1"/>
          </p:nvPr>
        </p:nvSpPr>
        <p:spPr/>
        <p:txBody>
          <a:bodyPr>
            <a:normAutofit/>
          </a:bodyPr>
          <a:lstStyle/>
          <a:p>
            <a:r>
              <a:rPr lang="en-US" dirty="0" smtClean="0"/>
              <a:t>Administrations</a:t>
            </a:r>
          </a:p>
          <a:p>
            <a:pPr lvl="1"/>
            <a:r>
              <a:rPr lang="en-US" dirty="0" smtClean="0"/>
              <a:t>Ms. White</a:t>
            </a:r>
          </a:p>
          <a:p>
            <a:pPr lvl="1"/>
            <a:r>
              <a:rPr lang="en-US" dirty="0" smtClean="0"/>
              <a:t> Dr. Toro</a:t>
            </a:r>
          </a:p>
          <a:p>
            <a:pPr lvl="1"/>
            <a:r>
              <a:rPr lang="en-US" dirty="0" smtClean="0"/>
              <a:t>Mr. Peters</a:t>
            </a:r>
          </a:p>
          <a:p>
            <a:pPr lvl="1"/>
            <a:endParaRPr lang="en-US" dirty="0"/>
          </a:p>
          <a:p>
            <a:r>
              <a:rPr lang="en-US" dirty="0" smtClean="0"/>
              <a:t>Security Support Staff</a:t>
            </a:r>
          </a:p>
          <a:p>
            <a:pPr lvl="1"/>
            <a:r>
              <a:rPr lang="en-US" dirty="0" smtClean="0"/>
              <a:t>Mr. Merriweather</a:t>
            </a:r>
          </a:p>
          <a:p>
            <a:pPr lvl="1"/>
            <a:r>
              <a:rPr lang="en-US" dirty="0" smtClean="0"/>
              <a:t>Mr. Nigel</a:t>
            </a:r>
          </a:p>
          <a:p>
            <a:pPr lvl="1"/>
            <a:r>
              <a:rPr lang="en-US" dirty="0" smtClean="0"/>
              <a:t>Ms. </a:t>
            </a:r>
            <a:r>
              <a:rPr lang="en-US" dirty="0" err="1" smtClean="0"/>
              <a:t>Chemay</a:t>
            </a:r>
            <a:endParaRPr lang="en-US" dirty="0" smtClean="0"/>
          </a:p>
          <a:p>
            <a:endParaRPr lang="en-US" dirty="0"/>
          </a:p>
        </p:txBody>
      </p:sp>
      <p:sp>
        <p:nvSpPr>
          <p:cNvPr id="4" name="Content Placeholder 3"/>
          <p:cNvSpPr>
            <a:spLocks noGrp="1"/>
          </p:cNvSpPr>
          <p:nvPr>
            <p:ph sz="half" idx="2"/>
          </p:nvPr>
        </p:nvSpPr>
        <p:spPr/>
        <p:txBody>
          <a:bodyPr>
            <a:normAutofit/>
          </a:bodyPr>
          <a:lstStyle/>
          <a:p>
            <a:r>
              <a:rPr lang="en-US" dirty="0" smtClean="0"/>
              <a:t>PKMS Clinical Staff</a:t>
            </a:r>
          </a:p>
          <a:p>
            <a:pPr lvl="1"/>
            <a:r>
              <a:rPr lang="en-US" dirty="0" smtClean="0"/>
              <a:t>Mr. Fernandez</a:t>
            </a:r>
          </a:p>
          <a:p>
            <a:pPr lvl="1"/>
            <a:r>
              <a:rPr lang="en-US" dirty="0" smtClean="0"/>
              <a:t>Nurse </a:t>
            </a:r>
          </a:p>
          <a:p>
            <a:pPr lvl="1"/>
            <a:r>
              <a:rPr lang="en-US" dirty="0"/>
              <a:t>Dr. </a:t>
            </a:r>
            <a:r>
              <a:rPr lang="en-US" dirty="0" err="1" smtClean="0"/>
              <a:t>Castelli</a:t>
            </a:r>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Personal Living Skills</a:t>
            </a:r>
          </a:p>
        </p:txBody>
      </p:sp>
      <p:sp>
        <p:nvSpPr>
          <p:cNvPr id="3" name="Content Placeholder 2"/>
          <p:cNvSpPr>
            <a:spLocks noGrp="1"/>
          </p:cNvSpPr>
          <p:nvPr>
            <p:ph sz="half" idx="1"/>
          </p:nvPr>
        </p:nvSpPr>
        <p:spPr>
          <a:xfrm>
            <a:off x="457200" y="1920085"/>
            <a:ext cx="8305800" cy="4434840"/>
          </a:xfrm>
        </p:spPr>
        <p:txBody>
          <a:bodyPr>
            <a:normAutofit fontScale="92500" lnSpcReduction="10000"/>
          </a:bodyPr>
          <a:lstStyle/>
          <a:p>
            <a:r>
              <a:rPr lang="en-US" dirty="0" smtClean="0">
                <a:solidFill>
                  <a:schemeClr val="accent2">
                    <a:lumMod val="50000"/>
                  </a:schemeClr>
                </a:solidFill>
              </a:rPr>
              <a:t>The strand of personal living skills involves the required practical skills to survive on one’s own, apart from reading, mathematics, and interpersonal skills. This strand includes basic hygiene, use of small and large appliances, travelling on a bus, grocery shopping, folding laundry, and taking care of pets. Students need to have the minimal skills required to live on their own with assistance in order to pass the level one outcomes of the personal living skills program. In the upper levels of the program, students will learn skills required to find success at a work situation, buy their own groceries, go to the bank, send and receive mail / emails, use a computer, and utilize other public services independently.</a:t>
            </a:r>
            <a:endParaRPr lang="en-US" dirty="0">
              <a:solidFill>
                <a:schemeClr val="accent2">
                  <a:lumMod val="50000"/>
                </a:schemeClr>
              </a:solidFill>
            </a:endParaRPr>
          </a:p>
        </p:txBody>
      </p:sp>
    </p:spTree>
    <p:extLst>
      <p:ext uri="{BB962C8B-B14F-4D97-AF65-F5344CB8AC3E}">
        <p14:creationId xmlns:p14="http://schemas.microsoft.com/office/powerpoint/2010/main" val="94093281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Physical Literacy</a:t>
            </a:r>
          </a:p>
        </p:txBody>
      </p:sp>
      <p:sp>
        <p:nvSpPr>
          <p:cNvPr id="3" name="Content Placeholder 2"/>
          <p:cNvSpPr>
            <a:spLocks noGrp="1"/>
          </p:cNvSpPr>
          <p:nvPr>
            <p:ph sz="half" idx="1"/>
          </p:nvPr>
        </p:nvSpPr>
        <p:spPr>
          <a:xfrm>
            <a:off x="457200" y="1920085"/>
            <a:ext cx="8305800" cy="4434840"/>
          </a:xfrm>
        </p:spPr>
        <p:txBody>
          <a:bodyPr>
            <a:normAutofit fontScale="92500" lnSpcReduction="10000"/>
          </a:bodyPr>
          <a:lstStyle/>
          <a:p>
            <a:r>
              <a:rPr lang="en-US" dirty="0">
                <a:solidFill>
                  <a:schemeClr val="accent2">
                    <a:lumMod val="50000"/>
                  </a:schemeClr>
                </a:solidFill>
              </a:rPr>
              <a:t>The broad strand of physical literacy focuses on the student having the knowledge of him or herself to stay safe, be healthy, and have a good understanding of their physical self. Students in the life skills program need to be aware of what makes them unique, both physically and psychologically from others, so that they can excel on their own terms. At the very least, the students will have the self-awareness to not put themselves in danger and be able to explain their </a:t>
            </a:r>
            <a:r>
              <a:rPr lang="en-US" dirty="0" smtClean="0">
                <a:solidFill>
                  <a:schemeClr val="accent2">
                    <a:lumMod val="50000"/>
                  </a:schemeClr>
                </a:solidFill>
              </a:rPr>
              <a:t>behavior, </a:t>
            </a:r>
            <a:r>
              <a:rPr lang="en-US" dirty="0">
                <a:solidFill>
                  <a:schemeClr val="accent2">
                    <a:lumMod val="50000"/>
                  </a:schemeClr>
                </a:solidFill>
              </a:rPr>
              <a:t>and some students will be able to name and describe their diagnosis, if they have one, and the particular challenges and adaptations to their lifestyle it requires</a:t>
            </a:r>
          </a:p>
        </p:txBody>
      </p:sp>
    </p:spTree>
    <p:extLst>
      <p:ext uri="{BB962C8B-B14F-4D97-AF65-F5344CB8AC3E}">
        <p14:creationId xmlns:p14="http://schemas.microsoft.com/office/powerpoint/2010/main" val="160950546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Confidence</a:t>
            </a:r>
          </a:p>
        </p:txBody>
      </p:sp>
      <p:sp>
        <p:nvSpPr>
          <p:cNvPr id="3" name="Content Placeholder 2"/>
          <p:cNvSpPr>
            <a:spLocks noGrp="1"/>
          </p:cNvSpPr>
          <p:nvPr>
            <p:ph sz="half" idx="1"/>
          </p:nvPr>
        </p:nvSpPr>
        <p:spPr>
          <a:xfrm>
            <a:off x="457200" y="1920085"/>
            <a:ext cx="8305800" cy="4434840"/>
          </a:xfrm>
        </p:spPr>
        <p:txBody>
          <a:bodyPr>
            <a:normAutofit lnSpcReduction="10000"/>
          </a:bodyPr>
          <a:lstStyle/>
          <a:p>
            <a:r>
              <a:rPr lang="en-US" dirty="0">
                <a:solidFill>
                  <a:schemeClr val="accent2">
                    <a:lumMod val="50000"/>
                  </a:schemeClr>
                </a:solidFill>
              </a:rPr>
              <a:t>A primary objective of the RISE life skills program is a focus on personal students become more assertive, communicate effectively with others by developing good listening skills and learn to handle stress and deal with disappointments and setbacks. Our </a:t>
            </a:r>
            <a:r>
              <a:rPr lang="en-US" dirty="0" err="1">
                <a:solidFill>
                  <a:schemeClr val="accent2">
                    <a:lumMod val="50000"/>
                  </a:schemeClr>
                </a:solidFill>
              </a:rPr>
              <a:t>therapuetic</a:t>
            </a:r>
            <a:r>
              <a:rPr lang="en-US" dirty="0">
                <a:solidFill>
                  <a:schemeClr val="accent2">
                    <a:lumMod val="50000"/>
                  </a:schemeClr>
                </a:solidFill>
              </a:rPr>
              <a:t> classes help people to explore their beliefs and attitudes through group discussions and confidence building techniques such as positive visualization. We encourage the students to play to their strengths by engaging in creative activities at each of their levels and abilities. </a:t>
            </a:r>
          </a:p>
        </p:txBody>
      </p:sp>
    </p:spTree>
    <p:extLst>
      <p:ext uri="{BB962C8B-B14F-4D97-AF65-F5344CB8AC3E}">
        <p14:creationId xmlns:p14="http://schemas.microsoft.com/office/powerpoint/2010/main" val="37546704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Independence</a:t>
            </a:r>
          </a:p>
        </p:txBody>
      </p:sp>
      <p:sp>
        <p:nvSpPr>
          <p:cNvPr id="3" name="Content Placeholder 2"/>
          <p:cNvSpPr>
            <a:spLocks noGrp="1"/>
          </p:cNvSpPr>
          <p:nvPr>
            <p:ph sz="half" idx="1"/>
          </p:nvPr>
        </p:nvSpPr>
        <p:spPr>
          <a:xfrm>
            <a:off x="457200" y="1920085"/>
            <a:ext cx="8305800" cy="4434840"/>
          </a:xfrm>
        </p:spPr>
        <p:txBody>
          <a:bodyPr/>
          <a:lstStyle/>
          <a:p>
            <a:r>
              <a:rPr lang="en-US" dirty="0">
                <a:solidFill>
                  <a:schemeClr val="accent2">
                    <a:lumMod val="50000"/>
                  </a:schemeClr>
                </a:solidFill>
              </a:rPr>
              <a:t>The RISE life skills program enables students in becoming more independent. For example,  student who learns about money math at class doesn't have to depend as much on other people to help manage money. Students who learn to improve their functional skills in both reading and writing don't need to depend as much on others to perform basic tasks like writing letters or filling in forms.</a:t>
            </a:r>
          </a:p>
        </p:txBody>
      </p:sp>
    </p:spTree>
    <p:extLst>
      <p:ext uri="{BB962C8B-B14F-4D97-AF65-F5344CB8AC3E}">
        <p14:creationId xmlns:p14="http://schemas.microsoft.com/office/powerpoint/2010/main" val="389693299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Healthy Living</a:t>
            </a:r>
          </a:p>
        </p:txBody>
      </p:sp>
      <p:sp>
        <p:nvSpPr>
          <p:cNvPr id="3" name="Content Placeholder 2"/>
          <p:cNvSpPr>
            <a:spLocks noGrp="1"/>
          </p:cNvSpPr>
          <p:nvPr>
            <p:ph sz="half" idx="1"/>
          </p:nvPr>
        </p:nvSpPr>
        <p:spPr>
          <a:xfrm>
            <a:off x="457200" y="1920085"/>
            <a:ext cx="8305800" cy="4434840"/>
          </a:xfrm>
        </p:spPr>
        <p:txBody>
          <a:bodyPr>
            <a:normAutofit lnSpcReduction="10000"/>
          </a:bodyPr>
          <a:lstStyle/>
          <a:p>
            <a:r>
              <a:rPr lang="en-US" dirty="0">
                <a:solidFill>
                  <a:schemeClr val="accent2">
                    <a:lumMod val="50000"/>
                  </a:schemeClr>
                </a:solidFill>
              </a:rPr>
              <a:t>The RISE life skills program teaches our students to be physically and emotionally self-reliant.  Someone who is assertive and confident is more likely to enjoy nurturing relationships by being able to express his feelings and negotiate successfully with others. They will be better equipped to make rational decisions that will benefit himself and others.  Staying healthy and making good eating choices while maintaining a level of physical activity is another crucial </a:t>
            </a:r>
            <a:r>
              <a:rPr lang="en-US" dirty="0" err="1">
                <a:solidFill>
                  <a:schemeClr val="accent2">
                    <a:lumMod val="50000"/>
                  </a:schemeClr>
                </a:solidFill>
              </a:rPr>
              <a:t>compnent</a:t>
            </a:r>
            <a:r>
              <a:rPr lang="en-US" dirty="0">
                <a:solidFill>
                  <a:schemeClr val="accent2">
                    <a:lumMod val="50000"/>
                  </a:schemeClr>
                </a:solidFill>
              </a:rPr>
              <a:t> in helping our students become more successful and developing a </a:t>
            </a:r>
            <a:r>
              <a:rPr lang="en-US" dirty="0" err="1">
                <a:solidFill>
                  <a:schemeClr val="accent2">
                    <a:lumMod val="50000"/>
                  </a:schemeClr>
                </a:solidFill>
              </a:rPr>
              <a:t>positve</a:t>
            </a:r>
            <a:r>
              <a:rPr lang="en-US" dirty="0">
                <a:solidFill>
                  <a:schemeClr val="accent2">
                    <a:lumMod val="50000"/>
                  </a:schemeClr>
                </a:solidFill>
              </a:rPr>
              <a:t> self image.</a:t>
            </a:r>
          </a:p>
        </p:txBody>
      </p:sp>
    </p:spTree>
    <p:extLst>
      <p:ext uri="{BB962C8B-B14F-4D97-AF65-F5344CB8AC3E}">
        <p14:creationId xmlns:p14="http://schemas.microsoft.com/office/powerpoint/2010/main" val="134303912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Communication</a:t>
            </a:r>
          </a:p>
        </p:txBody>
      </p:sp>
      <p:sp>
        <p:nvSpPr>
          <p:cNvPr id="3" name="Content Placeholder 2"/>
          <p:cNvSpPr>
            <a:spLocks noGrp="1"/>
          </p:cNvSpPr>
          <p:nvPr>
            <p:ph sz="half" idx="1"/>
          </p:nvPr>
        </p:nvSpPr>
        <p:spPr>
          <a:xfrm>
            <a:off x="457200" y="1920085"/>
            <a:ext cx="8305800" cy="4434840"/>
          </a:xfrm>
        </p:spPr>
        <p:txBody>
          <a:bodyPr/>
          <a:lstStyle/>
          <a:p>
            <a:r>
              <a:rPr lang="en-US" dirty="0">
                <a:solidFill>
                  <a:schemeClr val="accent2">
                    <a:lumMod val="50000"/>
                  </a:schemeClr>
                </a:solidFill>
              </a:rPr>
              <a:t>The RISE life skills program helps students to communicate better with the outside world and to enjoy a better relationship with family and friends. Computer literacy, for example, is viewed as a life skill because information technology is an important part of daily living. People use computers to shop online, communicate with friends and coworkers, search for jobs and complete work-related tasks using computer software like documents and spreadsheets.</a:t>
            </a:r>
          </a:p>
        </p:txBody>
      </p:sp>
    </p:spTree>
    <p:extLst>
      <p:ext uri="{BB962C8B-B14F-4D97-AF65-F5344CB8AC3E}">
        <p14:creationId xmlns:p14="http://schemas.microsoft.com/office/powerpoint/2010/main" val="250508470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CONTACT INFORMATION</a:t>
            </a:r>
            <a:endParaRPr lang="en-US" dirty="0"/>
          </a:p>
        </p:txBody>
      </p:sp>
      <p:sp>
        <p:nvSpPr>
          <p:cNvPr id="3" name="Content Placeholder 2"/>
          <p:cNvSpPr>
            <a:spLocks noGrp="1"/>
          </p:cNvSpPr>
          <p:nvPr>
            <p:ph sz="half" idx="1"/>
          </p:nvPr>
        </p:nvSpPr>
        <p:spPr>
          <a:xfrm>
            <a:off x="457200" y="1920085"/>
            <a:ext cx="8229600" cy="4434840"/>
          </a:xfrm>
        </p:spPr>
        <p:txBody>
          <a:bodyPr/>
          <a:lstStyle/>
          <a:p>
            <a:endParaRPr lang="en-US" dirty="0" smtClean="0"/>
          </a:p>
          <a:p>
            <a:r>
              <a:rPr lang="en-US" dirty="0"/>
              <a:t>ckness@peekskillschools.org</a:t>
            </a:r>
          </a:p>
          <a:p>
            <a:endParaRPr lang="en-US" dirty="0"/>
          </a:p>
          <a:p>
            <a:r>
              <a:rPr lang="en-US" dirty="0"/>
              <a:t>914 737-4542 Ext. 2317</a:t>
            </a:r>
          </a:p>
          <a:p>
            <a:endParaRPr lang="en-US" dirty="0"/>
          </a:p>
          <a:p>
            <a:r>
              <a:rPr lang="en-US" dirty="0"/>
              <a:t>PKMS RISE GOOGLE CLASSROOM CODE   </a:t>
            </a:r>
            <a:r>
              <a:rPr lang="en-US" sz="9600" dirty="0" err="1">
                <a:solidFill>
                  <a:srgbClr val="FF0000"/>
                </a:solidFill>
                <a:latin typeface="Arial Black" panose="020B0A04020102020204" pitchFamily="34" charset="0"/>
              </a:rPr>
              <a:t>dtrgtjn</a:t>
            </a:r>
            <a:endParaRPr lang="en-US" sz="9600" dirty="0">
              <a:solidFill>
                <a:srgbClr val="FF0000"/>
              </a:solidFill>
              <a:latin typeface="Arial Black" panose="020B0A04020102020204" pitchFamily="34" charset="0"/>
            </a:endParaRPr>
          </a:p>
        </p:txBody>
      </p:sp>
    </p:spTree>
    <p:extLst>
      <p:ext uri="{BB962C8B-B14F-4D97-AF65-F5344CB8AC3E}">
        <p14:creationId xmlns:p14="http://schemas.microsoft.com/office/powerpoint/2010/main" val="2173407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90600"/>
            <a:ext cx="8229600" cy="533400"/>
          </a:xfrm>
        </p:spPr>
        <p:txBody>
          <a:bodyPr>
            <a:normAutofit fontScale="90000"/>
          </a:bodyPr>
          <a:lstStyle/>
          <a:p>
            <a:pPr algn="ctr"/>
            <a:r>
              <a:rPr lang="en-US" dirty="0" smtClean="0"/>
              <a:t>RISE SCHEDULE Day 1</a:t>
            </a:r>
            <a:endParaRPr lang="en-US" dirty="0"/>
          </a:p>
        </p:txBody>
      </p:sp>
      <p:graphicFrame>
        <p:nvGraphicFramePr>
          <p:cNvPr id="9" name="Content Placeholder 8"/>
          <p:cNvGraphicFramePr>
            <a:graphicFrameLocks noGrp="1"/>
          </p:cNvGraphicFramePr>
          <p:nvPr>
            <p:ph sz="half" idx="2"/>
          </p:nvPr>
        </p:nvGraphicFramePr>
        <p:xfrm>
          <a:off x="8670756" y="3868545"/>
          <a:ext cx="78126" cy="587505"/>
        </p:xfrm>
        <a:graphic>
          <a:graphicData uri="http://schemas.openxmlformats.org/drawingml/2006/table">
            <a:tbl>
              <a:tblPr firstRow="1" firstCol="1" bandRow="1">
                <a:tableStyleId>{5C22544A-7EE6-4342-B048-85BDC9FD1C3A}</a:tableStyleId>
              </a:tblPr>
              <a:tblGrid>
                <a:gridCol w="26042">
                  <a:extLst>
                    <a:ext uri="{9D8B030D-6E8A-4147-A177-3AD203B41FA5}">
                      <a16:colId xmlns:a16="http://schemas.microsoft.com/office/drawing/2014/main" val="1025580786"/>
                    </a:ext>
                  </a:extLst>
                </a:gridCol>
                <a:gridCol w="26042">
                  <a:extLst>
                    <a:ext uri="{9D8B030D-6E8A-4147-A177-3AD203B41FA5}">
                      <a16:colId xmlns:a16="http://schemas.microsoft.com/office/drawing/2014/main" val="2878078107"/>
                    </a:ext>
                  </a:extLst>
                </a:gridCol>
                <a:gridCol w="26042">
                  <a:extLst>
                    <a:ext uri="{9D8B030D-6E8A-4147-A177-3AD203B41FA5}">
                      <a16:colId xmlns:a16="http://schemas.microsoft.com/office/drawing/2014/main" val="3422184432"/>
                    </a:ext>
                  </a:extLst>
                </a:gridCol>
              </a:tblGrid>
              <a:tr h="0">
                <a:tc>
                  <a:txBody>
                    <a:bodyPr/>
                    <a:lstStyle/>
                    <a:p>
                      <a:pPr marL="0" marR="0" algn="ctr">
                        <a:lnSpc>
                          <a:spcPct val="107000"/>
                        </a:lnSpc>
                        <a:spcBef>
                          <a:spcPts val="0"/>
                        </a:spcBef>
                        <a:spcAft>
                          <a:spcPts val="0"/>
                        </a:spcAft>
                      </a:pPr>
                      <a:r>
                        <a:rPr lang="en-US" sz="100">
                          <a:effectLst/>
                        </a:rPr>
                        <a:t>HOME</a:t>
                      </a:r>
                      <a:endParaRPr lang="en-US" sz="100">
                        <a:effectLst/>
                        <a:latin typeface="Calibri" panose="020F0502020204030204" pitchFamily="34" charset="0"/>
                        <a:ea typeface="Calibri" panose="020F0502020204030204" pitchFamily="34" charset="0"/>
                        <a:cs typeface="Times New Roman" panose="02020603050405020304" pitchFamily="18" charset="0"/>
                      </a:endParaRPr>
                    </a:p>
                  </a:txBody>
                  <a:tcPr marL="321" marR="321" marT="0" marB="0"/>
                </a:tc>
                <a:tc>
                  <a:txBody>
                    <a:bodyPr/>
                    <a:lstStyle/>
                    <a:p>
                      <a:pPr marL="0" marR="0" algn="ctr">
                        <a:lnSpc>
                          <a:spcPct val="107000"/>
                        </a:lnSpc>
                        <a:spcBef>
                          <a:spcPts val="0"/>
                        </a:spcBef>
                        <a:spcAft>
                          <a:spcPts val="0"/>
                        </a:spcAft>
                      </a:pPr>
                      <a:r>
                        <a:rPr lang="en-US" sz="100">
                          <a:effectLst/>
                        </a:rPr>
                        <a:t>7:45-9:00</a:t>
                      </a:r>
                      <a:endParaRPr lang="en-US" sz="100">
                        <a:effectLst/>
                        <a:latin typeface="Calibri" panose="020F0502020204030204" pitchFamily="34" charset="0"/>
                        <a:ea typeface="Calibri" panose="020F0502020204030204" pitchFamily="34" charset="0"/>
                        <a:cs typeface="Times New Roman" panose="02020603050405020304" pitchFamily="18" charset="0"/>
                      </a:endParaRPr>
                    </a:p>
                  </a:txBody>
                  <a:tcPr marL="321" marR="321" marT="0" marB="0"/>
                </a:tc>
                <a:tc>
                  <a:txBody>
                    <a:bodyPr/>
                    <a:lstStyle/>
                    <a:p>
                      <a:pPr marL="0" marR="0" algn="ctr">
                        <a:lnSpc>
                          <a:spcPct val="107000"/>
                        </a:lnSpc>
                        <a:spcBef>
                          <a:spcPts val="0"/>
                        </a:spcBef>
                        <a:spcAft>
                          <a:spcPts val="0"/>
                        </a:spcAft>
                      </a:pPr>
                      <a:r>
                        <a:rPr lang="en-US" sz="100">
                          <a:effectLst/>
                        </a:rPr>
                        <a:t>OT/PT/Skills</a:t>
                      </a:r>
                      <a:endParaRPr lang="en-US" sz="100">
                        <a:effectLst/>
                        <a:latin typeface="Calibri" panose="020F0502020204030204" pitchFamily="34" charset="0"/>
                        <a:ea typeface="Calibri" panose="020F0502020204030204" pitchFamily="34" charset="0"/>
                        <a:cs typeface="Times New Roman" panose="02020603050405020304" pitchFamily="18" charset="0"/>
                      </a:endParaRPr>
                    </a:p>
                  </a:txBody>
                  <a:tcPr marL="321" marR="321" marT="0" marB="0"/>
                </a:tc>
                <a:extLst>
                  <a:ext uri="{0D108BD9-81ED-4DB2-BD59-A6C34878D82A}">
                    <a16:rowId xmlns:a16="http://schemas.microsoft.com/office/drawing/2014/main" val="527603232"/>
                  </a:ext>
                </a:extLst>
              </a:tr>
              <a:tr h="0">
                <a:tc>
                  <a:txBody>
                    <a:bodyPr/>
                    <a:lstStyle/>
                    <a:p>
                      <a:pPr marL="0" marR="0" algn="ctr">
                        <a:lnSpc>
                          <a:spcPct val="107000"/>
                        </a:lnSpc>
                        <a:spcBef>
                          <a:spcPts val="0"/>
                        </a:spcBef>
                        <a:spcAft>
                          <a:spcPts val="0"/>
                        </a:spcAft>
                      </a:pPr>
                      <a:r>
                        <a:rPr lang="en-US" sz="100">
                          <a:effectLst/>
                        </a:rPr>
                        <a:t>1</a:t>
                      </a:r>
                      <a:endParaRPr lang="en-US" sz="100">
                        <a:effectLst/>
                        <a:latin typeface="Calibri" panose="020F0502020204030204" pitchFamily="34" charset="0"/>
                        <a:ea typeface="Calibri" panose="020F0502020204030204" pitchFamily="34" charset="0"/>
                        <a:cs typeface="Times New Roman" panose="02020603050405020304" pitchFamily="18" charset="0"/>
                      </a:endParaRPr>
                    </a:p>
                  </a:txBody>
                  <a:tcPr marL="321" marR="321" marT="0" marB="0"/>
                </a:tc>
                <a:tc>
                  <a:txBody>
                    <a:bodyPr/>
                    <a:lstStyle/>
                    <a:p>
                      <a:pPr marL="0" marR="0" algn="ctr">
                        <a:lnSpc>
                          <a:spcPct val="107000"/>
                        </a:lnSpc>
                        <a:spcBef>
                          <a:spcPts val="0"/>
                        </a:spcBef>
                        <a:spcAft>
                          <a:spcPts val="0"/>
                        </a:spcAft>
                      </a:pPr>
                      <a:r>
                        <a:rPr lang="en-US" sz="100">
                          <a:effectLst/>
                        </a:rPr>
                        <a:t>9:03-9:44</a:t>
                      </a:r>
                      <a:endParaRPr lang="en-US" sz="100">
                        <a:effectLst/>
                        <a:latin typeface="Calibri" panose="020F0502020204030204" pitchFamily="34" charset="0"/>
                        <a:ea typeface="Calibri" panose="020F0502020204030204" pitchFamily="34" charset="0"/>
                        <a:cs typeface="Times New Roman" panose="02020603050405020304" pitchFamily="18" charset="0"/>
                      </a:endParaRPr>
                    </a:p>
                  </a:txBody>
                  <a:tcPr marL="321" marR="321" marT="0" marB="0"/>
                </a:tc>
                <a:tc>
                  <a:txBody>
                    <a:bodyPr/>
                    <a:lstStyle/>
                    <a:p>
                      <a:pPr marL="0" marR="0" algn="ctr">
                        <a:lnSpc>
                          <a:spcPct val="107000"/>
                        </a:lnSpc>
                        <a:spcBef>
                          <a:spcPts val="0"/>
                        </a:spcBef>
                        <a:spcAft>
                          <a:spcPts val="0"/>
                        </a:spcAft>
                      </a:pPr>
                      <a:r>
                        <a:rPr lang="en-US" sz="100">
                          <a:effectLst/>
                        </a:rPr>
                        <a:t>Art</a:t>
                      </a:r>
                      <a:endParaRPr lang="en-US" sz="100">
                        <a:effectLst/>
                        <a:latin typeface="Calibri" panose="020F0502020204030204" pitchFamily="34" charset="0"/>
                        <a:ea typeface="Calibri" panose="020F0502020204030204" pitchFamily="34" charset="0"/>
                        <a:cs typeface="Times New Roman" panose="02020603050405020304" pitchFamily="18" charset="0"/>
                      </a:endParaRPr>
                    </a:p>
                  </a:txBody>
                  <a:tcPr marL="321" marR="321" marT="0" marB="0"/>
                </a:tc>
                <a:extLst>
                  <a:ext uri="{0D108BD9-81ED-4DB2-BD59-A6C34878D82A}">
                    <a16:rowId xmlns:a16="http://schemas.microsoft.com/office/drawing/2014/main" val="1014528183"/>
                  </a:ext>
                </a:extLst>
              </a:tr>
              <a:tr h="0">
                <a:tc>
                  <a:txBody>
                    <a:bodyPr/>
                    <a:lstStyle/>
                    <a:p>
                      <a:pPr marL="0" marR="0" algn="ctr">
                        <a:lnSpc>
                          <a:spcPct val="107000"/>
                        </a:lnSpc>
                        <a:spcBef>
                          <a:spcPts val="0"/>
                        </a:spcBef>
                        <a:spcAft>
                          <a:spcPts val="0"/>
                        </a:spcAft>
                      </a:pPr>
                      <a:r>
                        <a:rPr lang="en-US" sz="100">
                          <a:effectLst/>
                        </a:rPr>
                        <a:t>2</a:t>
                      </a:r>
                      <a:endParaRPr lang="en-US" sz="100">
                        <a:effectLst/>
                        <a:latin typeface="Calibri" panose="020F0502020204030204" pitchFamily="34" charset="0"/>
                        <a:ea typeface="Calibri" panose="020F0502020204030204" pitchFamily="34" charset="0"/>
                        <a:cs typeface="Times New Roman" panose="02020603050405020304" pitchFamily="18" charset="0"/>
                      </a:endParaRPr>
                    </a:p>
                  </a:txBody>
                  <a:tcPr marL="321" marR="321" marT="0" marB="0"/>
                </a:tc>
                <a:tc>
                  <a:txBody>
                    <a:bodyPr/>
                    <a:lstStyle/>
                    <a:p>
                      <a:pPr marL="0" marR="0" algn="ctr">
                        <a:lnSpc>
                          <a:spcPct val="107000"/>
                        </a:lnSpc>
                        <a:spcBef>
                          <a:spcPts val="0"/>
                        </a:spcBef>
                        <a:spcAft>
                          <a:spcPts val="0"/>
                        </a:spcAft>
                      </a:pPr>
                      <a:r>
                        <a:rPr lang="en-US" sz="100">
                          <a:effectLst/>
                        </a:rPr>
                        <a:t>9:47-10:28</a:t>
                      </a:r>
                      <a:endParaRPr lang="en-US" sz="100">
                        <a:effectLst/>
                        <a:latin typeface="Calibri" panose="020F0502020204030204" pitchFamily="34" charset="0"/>
                        <a:ea typeface="Calibri" panose="020F0502020204030204" pitchFamily="34" charset="0"/>
                        <a:cs typeface="Times New Roman" panose="02020603050405020304" pitchFamily="18" charset="0"/>
                      </a:endParaRPr>
                    </a:p>
                  </a:txBody>
                  <a:tcPr marL="321" marR="321" marT="0" marB="0"/>
                </a:tc>
                <a:tc>
                  <a:txBody>
                    <a:bodyPr/>
                    <a:lstStyle/>
                    <a:p>
                      <a:pPr marL="0" marR="0" algn="ctr">
                        <a:lnSpc>
                          <a:spcPct val="107000"/>
                        </a:lnSpc>
                        <a:spcBef>
                          <a:spcPts val="0"/>
                        </a:spcBef>
                        <a:spcAft>
                          <a:spcPts val="0"/>
                        </a:spcAft>
                      </a:pPr>
                      <a:r>
                        <a:rPr lang="en-US" sz="100">
                          <a:effectLst/>
                        </a:rPr>
                        <a:t>Functional Literacy</a:t>
                      </a:r>
                      <a:endParaRPr lang="en-US" sz="100">
                        <a:effectLst/>
                        <a:latin typeface="Calibri" panose="020F0502020204030204" pitchFamily="34" charset="0"/>
                        <a:ea typeface="Calibri" panose="020F0502020204030204" pitchFamily="34" charset="0"/>
                        <a:cs typeface="Times New Roman" panose="02020603050405020304" pitchFamily="18" charset="0"/>
                      </a:endParaRPr>
                    </a:p>
                  </a:txBody>
                  <a:tcPr marL="321" marR="321" marT="0" marB="0"/>
                </a:tc>
                <a:extLst>
                  <a:ext uri="{0D108BD9-81ED-4DB2-BD59-A6C34878D82A}">
                    <a16:rowId xmlns:a16="http://schemas.microsoft.com/office/drawing/2014/main" val="872286808"/>
                  </a:ext>
                </a:extLst>
              </a:tr>
              <a:tr h="0">
                <a:tc>
                  <a:txBody>
                    <a:bodyPr/>
                    <a:lstStyle/>
                    <a:p>
                      <a:pPr marL="0" marR="0" algn="ctr">
                        <a:lnSpc>
                          <a:spcPct val="107000"/>
                        </a:lnSpc>
                        <a:spcBef>
                          <a:spcPts val="0"/>
                        </a:spcBef>
                        <a:spcAft>
                          <a:spcPts val="0"/>
                        </a:spcAft>
                      </a:pPr>
                      <a:r>
                        <a:rPr lang="en-US" sz="100">
                          <a:effectLst/>
                        </a:rPr>
                        <a:t>3</a:t>
                      </a:r>
                      <a:endParaRPr lang="en-US" sz="100">
                        <a:effectLst/>
                        <a:latin typeface="Calibri" panose="020F0502020204030204" pitchFamily="34" charset="0"/>
                        <a:ea typeface="Calibri" panose="020F0502020204030204" pitchFamily="34" charset="0"/>
                        <a:cs typeface="Times New Roman" panose="02020603050405020304" pitchFamily="18" charset="0"/>
                      </a:endParaRPr>
                    </a:p>
                  </a:txBody>
                  <a:tcPr marL="321" marR="321" marT="0" marB="0"/>
                </a:tc>
                <a:tc>
                  <a:txBody>
                    <a:bodyPr/>
                    <a:lstStyle/>
                    <a:p>
                      <a:pPr marL="0" marR="0" algn="ctr">
                        <a:lnSpc>
                          <a:spcPct val="107000"/>
                        </a:lnSpc>
                        <a:spcBef>
                          <a:spcPts val="0"/>
                        </a:spcBef>
                        <a:spcAft>
                          <a:spcPts val="0"/>
                        </a:spcAft>
                      </a:pPr>
                      <a:r>
                        <a:rPr lang="en-US" sz="100">
                          <a:effectLst/>
                        </a:rPr>
                        <a:t>10:31-11:12</a:t>
                      </a:r>
                      <a:endParaRPr lang="en-US" sz="100">
                        <a:effectLst/>
                        <a:latin typeface="Calibri" panose="020F0502020204030204" pitchFamily="34" charset="0"/>
                        <a:ea typeface="Calibri" panose="020F0502020204030204" pitchFamily="34" charset="0"/>
                        <a:cs typeface="Times New Roman" panose="02020603050405020304" pitchFamily="18" charset="0"/>
                      </a:endParaRPr>
                    </a:p>
                  </a:txBody>
                  <a:tcPr marL="321" marR="321" marT="0" marB="0"/>
                </a:tc>
                <a:tc>
                  <a:txBody>
                    <a:bodyPr/>
                    <a:lstStyle/>
                    <a:p>
                      <a:pPr marL="0" marR="0" algn="ctr">
                        <a:lnSpc>
                          <a:spcPct val="107000"/>
                        </a:lnSpc>
                        <a:spcBef>
                          <a:spcPts val="0"/>
                        </a:spcBef>
                        <a:spcAft>
                          <a:spcPts val="0"/>
                        </a:spcAft>
                      </a:pPr>
                      <a:r>
                        <a:rPr lang="en-US" sz="100">
                          <a:effectLst/>
                        </a:rPr>
                        <a:t>Functional Skills</a:t>
                      </a:r>
                      <a:endParaRPr lang="en-US" sz="100">
                        <a:effectLst/>
                        <a:latin typeface="Calibri" panose="020F0502020204030204" pitchFamily="34" charset="0"/>
                        <a:ea typeface="Calibri" panose="020F0502020204030204" pitchFamily="34" charset="0"/>
                        <a:cs typeface="Times New Roman" panose="02020603050405020304" pitchFamily="18" charset="0"/>
                      </a:endParaRPr>
                    </a:p>
                  </a:txBody>
                  <a:tcPr marL="321" marR="321" marT="0" marB="0"/>
                </a:tc>
                <a:extLst>
                  <a:ext uri="{0D108BD9-81ED-4DB2-BD59-A6C34878D82A}">
                    <a16:rowId xmlns:a16="http://schemas.microsoft.com/office/drawing/2014/main" val="1792013782"/>
                  </a:ext>
                </a:extLst>
              </a:tr>
              <a:tr h="0">
                <a:tc>
                  <a:txBody>
                    <a:bodyPr/>
                    <a:lstStyle/>
                    <a:p>
                      <a:pPr marL="0" marR="0" algn="ctr">
                        <a:lnSpc>
                          <a:spcPct val="107000"/>
                        </a:lnSpc>
                        <a:spcBef>
                          <a:spcPts val="0"/>
                        </a:spcBef>
                        <a:spcAft>
                          <a:spcPts val="0"/>
                        </a:spcAft>
                      </a:pPr>
                      <a:r>
                        <a:rPr lang="en-US" sz="100">
                          <a:effectLst/>
                        </a:rPr>
                        <a:t>4</a:t>
                      </a:r>
                      <a:endParaRPr lang="en-US" sz="100">
                        <a:effectLst/>
                        <a:latin typeface="Calibri" panose="020F0502020204030204" pitchFamily="34" charset="0"/>
                        <a:ea typeface="Calibri" panose="020F0502020204030204" pitchFamily="34" charset="0"/>
                        <a:cs typeface="Times New Roman" panose="02020603050405020304" pitchFamily="18" charset="0"/>
                      </a:endParaRPr>
                    </a:p>
                  </a:txBody>
                  <a:tcPr marL="321" marR="321" marT="0" marB="0"/>
                </a:tc>
                <a:tc>
                  <a:txBody>
                    <a:bodyPr/>
                    <a:lstStyle/>
                    <a:p>
                      <a:pPr marL="0" marR="0" algn="ctr">
                        <a:lnSpc>
                          <a:spcPct val="107000"/>
                        </a:lnSpc>
                        <a:spcBef>
                          <a:spcPts val="0"/>
                        </a:spcBef>
                        <a:spcAft>
                          <a:spcPts val="0"/>
                        </a:spcAft>
                      </a:pPr>
                      <a:r>
                        <a:rPr lang="en-US" sz="100">
                          <a:effectLst/>
                        </a:rPr>
                        <a:t>11:15-11:56</a:t>
                      </a:r>
                      <a:endParaRPr lang="en-US" sz="100">
                        <a:effectLst/>
                        <a:latin typeface="Calibri" panose="020F0502020204030204" pitchFamily="34" charset="0"/>
                        <a:ea typeface="Calibri" panose="020F0502020204030204" pitchFamily="34" charset="0"/>
                        <a:cs typeface="Times New Roman" panose="02020603050405020304" pitchFamily="18" charset="0"/>
                      </a:endParaRPr>
                    </a:p>
                  </a:txBody>
                  <a:tcPr marL="321" marR="321" marT="0" marB="0"/>
                </a:tc>
                <a:tc>
                  <a:txBody>
                    <a:bodyPr/>
                    <a:lstStyle/>
                    <a:p>
                      <a:pPr marL="0" marR="0" algn="ctr">
                        <a:lnSpc>
                          <a:spcPct val="107000"/>
                        </a:lnSpc>
                        <a:spcBef>
                          <a:spcPts val="0"/>
                        </a:spcBef>
                        <a:spcAft>
                          <a:spcPts val="0"/>
                        </a:spcAft>
                      </a:pPr>
                      <a:r>
                        <a:rPr lang="en-US" sz="100">
                          <a:effectLst/>
                        </a:rPr>
                        <a:t>Functional Math</a:t>
                      </a:r>
                      <a:endParaRPr lang="en-US" sz="100">
                        <a:effectLst/>
                        <a:latin typeface="Calibri" panose="020F0502020204030204" pitchFamily="34" charset="0"/>
                        <a:ea typeface="Calibri" panose="020F0502020204030204" pitchFamily="34" charset="0"/>
                        <a:cs typeface="Times New Roman" panose="02020603050405020304" pitchFamily="18" charset="0"/>
                      </a:endParaRPr>
                    </a:p>
                  </a:txBody>
                  <a:tcPr marL="321" marR="321" marT="0" marB="0"/>
                </a:tc>
                <a:extLst>
                  <a:ext uri="{0D108BD9-81ED-4DB2-BD59-A6C34878D82A}">
                    <a16:rowId xmlns:a16="http://schemas.microsoft.com/office/drawing/2014/main" val="2408848611"/>
                  </a:ext>
                </a:extLst>
              </a:tr>
              <a:tr h="0">
                <a:tc>
                  <a:txBody>
                    <a:bodyPr/>
                    <a:lstStyle/>
                    <a:p>
                      <a:pPr marL="0" marR="0" algn="ctr">
                        <a:lnSpc>
                          <a:spcPct val="107000"/>
                        </a:lnSpc>
                        <a:spcBef>
                          <a:spcPts val="0"/>
                        </a:spcBef>
                        <a:spcAft>
                          <a:spcPts val="0"/>
                        </a:spcAft>
                      </a:pPr>
                      <a:r>
                        <a:rPr lang="en-US" sz="100">
                          <a:effectLst/>
                        </a:rPr>
                        <a:t>5</a:t>
                      </a:r>
                      <a:endParaRPr lang="en-US" sz="100">
                        <a:effectLst/>
                        <a:latin typeface="Calibri" panose="020F0502020204030204" pitchFamily="34" charset="0"/>
                        <a:ea typeface="Calibri" panose="020F0502020204030204" pitchFamily="34" charset="0"/>
                        <a:cs typeface="Times New Roman" panose="02020603050405020304" pitchFamily="18" charset="0"/>
                      </a:endParaRPr>
                    </a:p>
                  </a:txBody>
                  <a:tcPr marL="321" marR="321" marT="0" marB="0"/>
                </a:tc>
                <a:tc>
                  <a:txBody>
                    <a:bodyPr/>
                    <a:lstStyle/>
                    <a:p>
                      <a:pPr marL="0" marR="0" algn="ctr">
                        <a:lnSpc>
                          <a:spcPct val="107000"/>
                        </a:lnSpc>
                        <a:spcBef>
                          <a:spcPts val="0"/>
                        </a:spcBef>
                        <a:spcAft>
                          <a:spcPts val="0"/>
                        </a:spcAft>
                      </a:pPr>
                      <a:r>
                        <a:rPr lang="en-US" sz="100">
                          <a:effectLst/>
                        </a:rPr>
                        <a:t>11:59-12:40</a:t>
                      </a:r>
                      <a:endParaRPr lang="en-US" sz="100">
                        <a:effectLst/>
                        <a:latin typeface="Calibri" panose="020F0502020204030204" pitchFamily="34" charset="0"/>
                        <a:ea typeface="Calibri" panose="020F0502020204030204" pitchFamily="34" charset="0"/>
                        <a:cs typeface="Times New Roman" panose="02020603050405020304" pitchFamily="18" charset="0"/>
                      </a:endParaRPr>
                    </a:p>
                  </a:txBody>
                  <a:tcPr marL="321" marR="321" marT="0" marB="0"/>
                </a:tc>
                <a:tc>
                  <a:txBody>
                    <a:bodyPr/>
                    <a:lstStyle/>
                    <a:p>
                      <a:pPr marL="0" marR="0" algn="ctr">
                        <a:lnSpc>
                          <a:spcPct val="107000"/>
                        </a:lnSpc>
                        <a:spcBef>
                          <a:spcPts val="0"/>
                        </a:spcBef>
                        <a:spcAft>
                          <a:spcPts val="0"/>
                        </a:spcAft>
                      </a:pPr>
                      <a:r>
                        <a:rPr lang="en-US" sz="100">
                          <a:effectLst/>
                        </a:rPr>
                        <a:t>Lunch/Recess</a:t>
                      </a:r>
                      <a:endParaRPr lang="en-US" sz="100">
                        <a:effectLst/>
                        <a:latin typeface="Calibri" panose="020F0502020204030204" pitchFamily="34" charset="0"/>
                        <a:ea typeface="Calibri" panose="020F0502020204030204" pitchFamily="34" charset="0"/>
                        <a:cs typeface="Times New Roman" panose="02020603050405020304" pitchFamily="18" charset="0"/>
                      </a:endParaRPr>
                    </a:p>
                  </a:txBody>
                  <a:tcPr marL="321" marR="321" marT="0" marB="0"/>
                </a:tc>
                <a:extLst>
                  <a:ext uri="{0D108BD9-81ED-4DB2-BD59-A6C34878D82A}">
                    <a16:rowId xmlns:a16="http://schemas.microsoft.com/office/drawing/2014/main" val="675882192"/>
                  </a:ext>
                </a:extLst>
              </a:tr>
              <a:tr h="0">
                <a:tc>
                  <a:txBody>
                    <a:bodyPr/>
                    <a:lstStyle/>
                    <a:p>
                      <a:pPr marL="0" marR="0" algn="ctr">
                        <a:lnSpc>
                          <a:spcPct val="107000"/>
                        </a:lnSpc>
                        <a:spcBef>
                          <a:spcPts val="0"/>
                        </a:spcBef>
                        <a:spcAft>
                          <a:spcPts val="0"/>
                        </a:spcAft>
                      </a:pPr>
                      <a:r>
                        <a:rPr lang="en-US" sz="100">
                          <a:effectLst/>
                        </a:rPr>
                        <a:t>6</a:t>
                      </a:r>
                      <a:endParaRPr lang="en-US" sz="100">
                        <a:effectLst/>
                        <a:latin typeface="Calibri" panose="020F0502020204030204" pitchFamily="34" charset="0"/>
                        <a:ea typeface="Calibri" panose="020F0502020204030204" pitchFamily="34" charset="0"/>
                        <a:cs typeface="Times New Roman" panose="02020603050405020304" pitchFamily="18" charset="0"/>
                      </a:endParaRPr>
                    </a:p>
                  </a:txBody>
                  <a:tcPr marL="321" marR="321" marT="0" marB="0"/>
                </a:tc>
                <a:tc>
                  <a:txBody>
                    <a:bodyPr/>
                    <a:lstStyle/>
                    <a:p>
                      <a:pPr marL="0" marR="0" algn="ctr">
                        <a:lnSpc>
                          <a:spcPct val="107000"/>
                        </a:lnSpc>
                        <a:spcBef>
                          <a:spcPts val="0"/>
                        </a:spcBef>
                        <a:spcAft>
                          <a:spcPts val="0"/>
                        </a:spcAft>
                      </a:pPr>
                      <a:r>
                        <a:rPr lang="en-US" sz="100">
                          <a:effectLst/>
                        </a:rPr>
                        <a:t>12:43-1:24</a:t>
                      </a:r>
                      <a:endParaRPr lang="en-US" sz="100">
                        <a:effectLst/>
                        <a:latin typeface="Calibri" panose="020F0502020204030204" pitchFamily="34" charset="0"/>
                        <a:ea typeface="Calibri" panose="020F0502020204030204" pitchFamily="34" charset="0"/>
                        <a:cs typeface="Times New Roman" panose="02020603050405020304" pitchFamily="18" charset="0"/>
                      </a:endParaRPr>
                    </a:p>
                  </a:txBody>
                  <a:tcPr marL="321" marR="321" marT="0" marB="0"/>
                </a:tc>
                <a:tc>
                  <a:txBody>
                    <a:bodyPr/>
                    <a:lstStyle/>
                    <a:p>
                      <a:pPr marL="0" marR="0" algn="ctr">
                        <a:lnSpc>
                          <a:spcPct val="107000"/>
                        </a:lnSpc>
                        <a:spcBef>
                          <a:spcPts val="0"/>
                        </a:spcBef>
                        <a:spcAft>
                          <a:spcPts val="0"/>
                        </a:spcAft>
                      </a:pPr>
                      <a:r>
                        <a:rPr lang="en-US" sz="100">
                          <a:effectLst/>
                        </a:rPr>
                        <a:t>Music/Chorus</a:t>
                      </a:r>
                      <a:endParaRPr lang="en-US" sz="100">
                        <a:effectLst/>
                        <a:latin typeface="Calibri" panose="020F0502020204030204" pitchFamily="34" charset="0"/>
                        <a:ea typeface="Calibri" panose="020F0502020204030204" pitchFamily="34" charset="0"/>
                        <a:cs typeface="Times New Roman" panose="02020603050405020304" pitchFamily="18" charset="0"/>
                      </a:endParaRPr>
                    </a:p>
                  </a:txBody>
                  <a:tcPr marL="321" marR="321" marT="0" marB="0"/>
                </a:tc>
                <a:extLst>
                  <a:ext uri="{0D108BD9-81ED-4DB2-BD59-A6C34878D82A}">
                    <a16:rowId xmlns:a16="http://schemas.microsoft.com/office/drawing/2014/main" val="1307925239"/>
                  </a:ext>
                </a:extLst>
              </a:tr>
              <a:tr h="0">
                <a:tc>
                  <a:txBody>
                    <a:bodyPr/>
                    <a:lstStyle/>
                    <a:p>
                      <a:pPr marL="0" marR="0" algn="ctr">
                        <a:lnSpc>
                          <a:spcPct val="107000"/>
                        </a:lnSpc>
                        <a:spcBef>
                          <a:spcPts val="0"/>
                        </a:spcBef>
                        <a:spcAft>
                          <a:spcPts val="0"/>
                        </a:spcAft>
                      </a:pPr>
                      <a:r>
                        <a:rPr lang="en-US" sz="100">
                          <a:effectLst/>
                        </a:rPr>
                        <a:t>7</a:t>
                      </a:r>
                      <a:endParaRPr lang="en-US" sz="100">
                        <a:effectLst/>
                        <a:latin typeface="Calibri" panose="020F0502020204030204" pitchFamily="34" charset="0"/>
                        <a:ea typeface="Calibri" panose="020F0502020204030204" pitchFamily="34" charset="0"/>
                        <a:cs typeface="Times New Roman" panose="02020603050405020304" pitchFamily="18" charset="0"/>
                      </a:endParaRPr>
                    </a:p>
                  </a:txBody>
                  <a:tcPr marL="321" marR="321" marT="0" marB="0"/>
                </a:tc>
                <a:tc>
                  <a:txBody>
                    <a:bodyPr/>
                    <a:lstStyle/>
                    <a:p>
                      <a:pPr marL="0" marR="0" algn="ctr">
                        <a:lnSpc>
                          <a:spcPct val="107000"/>
                        </a:lnSpc>
                        <a:spcBef>
                          <a:spcPts val="0"/>
                        </a:spcBef>
                        <a:spcAft>
                          <a:spcPts val="0"/>
                        </a:spcAft>
                      </a:pPr>
                      <a:r>
                        <a:rPr lang="en-US" sz="100">
                          <a:effectLst/>
                        </a:rPr>
                        <a:t>1:27-2:08</a:t>
                      </a:r>
                      <a:endParaRPr lang="en-US" sz="100">
                        <a:effectLst/>
                        <a:latin typeface="Calibri" panose="020F0502020204030204" pitchFamily="34" charset="0"/>
                        <a:ea typeface="Calibri" panose="020F0502020204030204" pitchFamily="34" charset="0"/>
                        <a:cs typeface="Times New Roman" panose="02020603050405020304" pitchFamily="18" charset="0"/>
                      </a:endParaRPr>
                    </a:p>
                  </a:txBody>
                  <a:tcPr marL="321" marR="321" marT="0" marB="0"/>
                </a:tc>
                <a:tc>
                  <a:txBody>
                    <a:bodyPr/>
                    <a:lstStyle/>
                    <a:p>
                      <a:pPr marL="0" marR="0" algn="ctr">
                        <a:lnSpc>
                          <a:spcPct val="107000"/>
                        </a:lnSpc>
                        <a:spcBef>
                          <a:spcPts val="0"/>
                        </a:spcBef>
                        <a:spcAft>
                          <a:spcPts val="0"/>
                        </a:spcAft>
                      </a:pPr>
                      <a:r>
                        <a:rPr lang="en-US" sz="100">
                          <a:effectLst/>
                        </a:rPr>
                        <a:t>Mrs. Hattem</a:t>
                      </a:r>
                      <a:endParaRPr lang="en-US" sz="100">
                        <a:effectLst/>
                        <a:latin typeface="Calibri" panose="020F0502020204030204" pitchFamily="34" charset="0"/>
                        <a:ea typeface="Calibri" panose="020F0502020204030204" pitchFamily="34" charset="0"/>
                        <a:cs typeface="Times New Roman" panose="02020603050405020304" pitchFamily="18" charset="0"/>
                      </a:endParaRPr>
                    </a:p>
                  </a:txBody>
                  <a:tcPr marL="321" marR="321" marT="0" marB="0"/>
                </a:tc>
                <a:extLst>
                  <a:ext uri="{0D108BD9-81ED-4DB2-BD59-A6C34878D82A}">
                    <a16:rowId xmlns:a16="http://schemas.microsoft.com/office/drawing/2014/main" val="374398211"/>
                  </a:ext>
                </a:extLst>
              </a:tr>
              <a:tr h="0">
                <a:tc>
                  <a:txBody>
                    <a:bodyPr/>
                    <a:lstStyle/>
                    <a:p>
                      <a:pPr marL="0" marR="0" algn="ctr">
                        <a:lnSpc>
                          <a:spcPct val="107000"/>
                        </a:lnSpc>
                        <a:spcBef>
                          <a:spcPts val="0"/>
                        </a:spcBef>
                        <a:spcAft>
                          <a:spcPts val="0"/>
                        </a:spcAft>
                      </a:pPr>
                      <a:r>
                        <a:rPr lang="en-US" sz="100">
                          <a:effectLst/>
                        </a:rPr>
                        <a:t>8</a:t>
                      </a:r>
                      <a:endParaRPr lang="en-US" sz="100">
                        <a:effectLst/>
                        <a:latin typeface="Calibri" panose="020F0502020204030204" pitchFamily="34" charset="0"/>
                        <a:ea typeface="Calibri" panose="020F0502020204030204" pitchFamily="34" charset="0"/>
                        <a:cs typeface="Times New Roman" panose="02020603050405020304" pitchFamily="18" charset="0"/>
                      </a:endParaRPr>
                    </a:p>
                  </a:txBody>
                  <a:tcPr marL="321" marR="321" marT="0" marB="0"/>
                </a:tc>
                <a:tc>
                  <a:txBody>
                    <a:bodyPr/>
                    <a:lstStyle/>
                    <a:p>
                      <a:pPr marL="0" marR="0" algn="ctr">
                        <a:lnSpc>
                          <a:spcPct val="107000"/>
                        </a:lnSpc>
                        <a:spcBef>
                          <a:spcPts val="0"/>
                        </a:spcBef>
                        <a:spcAft>
                          <a:spcPts val="0"/>
                        </a:spcAft>
                      </a:pPr>
                      <a:r>
                        <a:rPr lang="en-US" sz="100">
                          <a:effectLst/>
                        </a:rPr>
                        <a:t>2:11-2:56</a:t>
                      </a:r>
                      <a:endParaRPr lang="en-US" sz="100">
                        <a:effectLst/>
                        <a:latin typeface="Calibri" panose="020F0502020204030204" pitchFamily="34" charset="0"/>
                        <a:ea typeface="Calibri" panose="020F0502020204030204" pitchFamily="34" charset="0"/>
                        <a:cs typeface="Times New Roman" panose="02020603050405020304" pitchFamily="18" charset="0"/>
                      </a:endParaRPr>
                    </a:p>
                  </a:txBody>
                  <a:tcPr marL="321" marR="321" marT="0" marB="0"/>
                </a:tc>
                <a:tc>
                  <a:txBody>
                    <a:bodyPr/>
                    <a:lstStyle/>
                    <a:p>
                      <a:pPr marL="0" marR="0" algn="ctr">
                        <a:lnSpc>
                          <a:spcPct val="107000"/>
                        </a:lnSpc>
                        <a:spcBef>
                          <a:spcPts val="0"/>
                        </a:spcBef>
                        <a:spcAft>
                          <a:spcPts val="0"/>
                        </a:spcAft>
                      </a:pPr>
                      <a:r>
                        <a:rPr lang="en-US" sz="100" dirty="0">
                          <a:effectLst/>
                        </a:rPr>
                        <a:t>Mrs. </a:t>
                      </a:r>
                      <a:r>
                        <a:rPr lang="en-US" sz="100" dirty="0" err="1">
                          <a:effectLst/>
                        </a:rPr>
                        <a:t>Hattem</a:t>
                      </a:r>
                      <a:endParaRPr lang="en-US" sz="100" dirty="0">
                        <a:effectLst/>
                        <a:latin typeface="Calibri" panose="020F0502020204030204" pitchFamily="34" charset="0"/>
                        <a:ea typeface="Calibri" panose="020F0502020204030204" pitchFamily="34" charset="0"/>
                        <a:cs typeface="Times New Roman" panose="02020603050405020304" pitchFamily="18" charset="0"/>
                      </a:endParaRPr>
                    </a:p>
                  </a:txBody>
                  <a:tcPr marL="321" marR="321" marT="0" marB="0"/>
                </a:tc>
                <a:extLst>
                  <a:ext uri="{0D108BD9-81ED-4DB2-BD59-A6C34878D82A}">
                    <a16:rowId xmlns:a16="http://schemas.microsoft.com/office/drawing/2014/main" val="3860305195"/>
                  </a:ext>
                </a:extLst>
              </a:tr>
            </a:tbl>
          </a:graphicData>
        </a:graphic>
      </p:graphicFrame>
      <p:graphicFrame>
        <p:nvGraphicFramePr>
          <p:cNvPr id="16" name="Content Placeholder 15"/>
          <p:cNvGraphicFramePr>
            <a:graphicFrameLocks noGrp="1"/>
          </p:cNvGraphicFramePr>
          <p:nvPr>
            <p:ph sz="half" idx="1"/>
            <p:extLst>
              <p:ext uri="{D42A27DB-BD31-4B8C-83A1-F6EECF244321}">
                <p14:modId xmlns:p14="http://schemas.microsoft.com/office/powerpoint/2010/main" val="743037976"/>
              </p:ext>
            </p:extLst>
          </p:nvPr>
        </p:nvGraphicFramePr>
        <p:xfrm>
          <a:off x="457200" y="1676404"/>
          <a:ext cx="8077200" cy="5105394"/>
        </p:xfrm>
        <a:graphic>
          <a:graphicData uri="http://schemas.openxmlformats.org/drawingml/2006/table">
            <a:tbl>
              <a:tblPr firstRow="1" firstCol="1" bandRow="1"/>
              <a:tblGrid>
                <a:gridCol w="1586525">
                  <a:extLst>
                    <a:ext uri="{9D8B030D-6E8A-4147-A177-3AD203B41FA5}">
                      <a16:colId xmlns:a16="http://schemas.microsoft.com/office/drawing/2014/main" val="3810021369"/>
                    </a:ext>
                  </a:extLst>
                </a:gridCol>
                <a:gridCol w="2792589">
                  <a:extLst>
                    <a:ext uri="{9D8B030D-6E8A-4147-A177-3AD203B41FA5}">
                      <a16:colId xmlns:a16="http://schemas.microsoft.com/office/drawing/2014/main" val="3316201351"/>
                    </a:ext>
                  </a:extLst>
                </a:gridCol>
                <a:gridCol w="3698086">
                  <a:extLst>
                    <a:ext uri="{9D8B030D-6E8A-4147-A177-3AD203B41FA5}">
                      <a16:colId xmlns:a16="http://schemas.microsoft.com/office/drawing/2014/main" val="1966856314"/>
                    </a:ext>
                  </a:extLst>
                </a:gridCol>
              </a:tblGrid>
              <a:tr h="567266">
                <a:tc>
                  <a:txBody>
                    <a:bodyPr/>
                    <a:lstStyle/>
                    <a:p>
                      <a:pPr marL="0" marR="0" algn="ctr">
                        <a:lnSpc>
                          <a:spcPct val="107000"/>
                        </a:lnSpc>
                        <a:spcBef>
                          <a:spcPts val="0"/>
                        </a:spcBef>
                        <a:spcAft>
                          <a:spcPts val="0"/>
                        </a:spcAft>
                      </a:pPr>
                      <a:r>
                        <a:rPr lang="en-US" sz="1800" b="1" dirty="0">
                          <a:effectLst/>
                          <a:latin typeface="Calibri" panose="020F0502020204030204" pitchFamily="34" charset="0"/>
                          <a:ea typeface="Calibri" panose="020F0502020204030204" pitchFamily="34" charset="0"/>
                          <a:cs typeface="Times New Roman" panose="02020603050405020304" pitchFamily="18" charset="0"/>
                        </a:rPr>
                        <a:t>HOME</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28185" marR="281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800" b="1" dirty="0">
                          <a:effectLst/>
                          <a:latin typeface="Calibri" panose="020F0502020204030204" pitchFamily="34" charset="0"/>
                          <a:ea typeface="Calibri" panose="020F0502020204030204" pitchFamily="34" charset="0"/>
                          <a:cs typeface="Times New Roman" panose="02020603050405020304" pitchFamily="18" charset="0"/>
                        </a:rPr>
                        <a:t>7:45-9:00</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28185" marR="281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800" b="1">
                          <a:effectLst/>
                          <a:latin typeface="Calibri" panose="020F0502020204030204" pitchFamily="34" charset="0"/>
                          <a:ea typeface="Calibri" panose="020F0502020204030204" pitchFamily="34" charset="0"/>
                          <a:cs typeface="Times New Roman" panose="02020603050405020304" pitchFamily="18" charset="0"/>
                        </a:rPr>
                        <a:t>OT/PT/Skills</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28185" marR="281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97492451"/>
                  </a:ext>
                </a:extLst>
              </a:tr>
              <a:tr h="567266">
                <a:tc>
                  <a:txBody>
                    <a:bodyPr/>
                    <a:lstStyle/>
                    <a:p>
                      <a:pPr marL="0" marR="0" algn="ctr">
                        <a:lnSpc>
                          <a:spcPct val="107000"/>
                        </a:lnSpc>
                        <a:spcBef>
                          <a:spcPts val="0"/>
                        </a:spcBef>
                        <a:spcAft>
                          <a:spcPts val="0"/>
                        </a:spcAft>
                      </a:pPr>
                      <a:r>
                        <a:rPr lang="en-US" sz="1800" b="1">
                          <a:effectLst/>
                          <a:latin typeface="Calibri" panose="020F0502020204030204" pitchFamily="34" charset="0"/>
                          <a:ea typeface="Calibri" panose="020F0502020204030204" pitchFamily="34" charset="0"/>
                          <a:cs typeface="Times New Roman" panose="02020603050405020304" pitchFamily="18" charset="0"/>
                        </a:rPr>
                        <a:t>1</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28185" marR="281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800" b="1" dirty="0">
                          <a:effectLst/>
                          <a:latin typeface="Calibri" panose="020F0502020204030204" pitchFamily="34" charset="0"/>
                          <a:ea typeface="Calibri" panose="020F0502020204030204" pitchFamily="34" charset="0"/>
                          <a:cs typeface="Times New Roman" panose="02020603050405020304" pitchFamily="18" charset="0"/>
                        </a:rPr>
                        <a:t>9:03-9:44</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28185" marR="281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800" b="1">
                          <a:effectLst/>
                          <a:latin typeface="Calibri" panose="020F0502020204030204" pitchFamily="34" charset="0"/>
                          <a:ea typeface="Calibri" panose="020F0502020204030204" pitchFamily="34" charset="0"/>
                          <a:cs typeface="Times New Roman" panose="02020603050405020304" pitchFamily="18" charset="0"/>
                        </a:rPr>
                        <a:t>Art</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28185" marR="281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05500761"/>
                  </a:ext>
                </a:extLst>
              </a:tr>
              <a:tr h="567266">
                <a:tc>
                  <a:txBody>
                    <a:bodyPr/>
                    <a:lstStyle/>
                    <a:p>
                      <a:pPr marL="0" marR="0" algn="ctr">
                        <a:lnSpc>
                          <a:spcPct val="107000"/>
                        </a:lnSpc>
                        <a:spcBef>
                          <a:spcPts val="0"/>
                        </a:spcBef>
                        <a:spcAft>
                          <a:spcPts val="0"/>
                        </a:spcAft>
                      </a:pPr>
                      <a:r>
                        <a:rPr lang="en-US" sz="1800" b="1">
                          <a:effectLst/>
                          <a:latin typeface="Calibri" panose="020F0502020204030204" pitchFamily="34" charset="0"/>
                          <a:ea typeface="Calibri" panose="020F0502020204030204" pitchFamily="34" charset="0"/>
                          <a:cs typeface="Times New Roman" panose="02020603050405020304" pitchFamily="18" charset="0"/>
                        </a:rPr>
                        <a:t>2</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28185" marR="281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800" b="1" dirty="0">
                          <a:effectLst/>
                          <a:latin typeface="Calibri" panose="020F0502020204030204" pitchFamily="34" charset="0"/>
                          <a:ea typeface="Calibri" panose="020F0502020204030204" pitchFamily="34" charset="0"/>
                          <a:cs typeface="Times New Roman" panose="02020603050405020304" pitchFamily="18" charset="0"/>
                        </a:rPr>
                        <a:t>9:47-10:28</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28185" marR="281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800" b="1" dirty="0">
                          <a:effectLst/>
                          <a:latin typeface="Calibri" panose="020F0502020204030204" pitchFamily="34" charset="0"/>
                          <a:ea typeface="Calibri" panose="020F0502020204030204" pitchFamily="34" charset="0"/>
                          <a:cs typeface="Times New Roman" panose="02020603050405020304" pitchFamily="18" charset="0"/>
                        </a:rPr>
                        <a:t>Functional Literacy</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28185" marR="281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29909438"/>
                  </a:ext>
                </a:extLst>
              </a:tr>
              <a:tr h="567266">
                <a:tc>
                  <a:txBody>
                    <a:bodyPr/>
                    <a:lstStyle/>
                    <a:p>
                      <a:pPr marL="0" marR="0" algn="ctr">
                        <a:lnSpc>
                          <a:spcPct val="107000"/>
                        </a:lnSpc>
                        <a:spcBef>
                          <a:spcPts val="0"/>
                        </a:spcBef>
                        <a:spcAft>
                          <a:spcPts val="0"/>
                        </a:spcAft>
                      </a:pPr>
                      <a:r>
                        <a:rPr lang="en-US" sz="1800" b="1">
                          <a:effectLst/>
                          <a:latin typeface="Calibri" panose="020F0502020204030204" pitchFamily="34" charset="0"/>
                          <a:ea typeface="Calibri" panose="020F0502020204030204" pitchFamily="34" charset="0"/>
                          <a:cs typeface="Times New Roman" panose="02020603050405020304" pitchFamily="18" charset="0"/>
                        </a:rPr>
                        <a:t>3</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28185" marR="281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800" b="1">
                          <a:effectLst/>
                          <a:latin typeface="Calibri" panose="020F0502020204030204" pitchFamily="34" charset="0"/>
                          <a:ea typeface="Calibri" panose="020F0502020204030204" pitchFamily="34" charset="0"/>
                          <a:cs typeface="Times New Roman" panose="02020603050405020304" pitchFamily="18" charset="0"/>
                        </a:rPr>
                        <a:t>10:31-11:12</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28185" marR="281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800" b="1" dirty="0">
                          <a:effectLst/>
                          <a:latin typeface="Calibri" panose="020F0502020204030204" pitchFamily="34" charset="0"/>
                          <a:ea typeface="Calibri" panose="020F0502020204030204" pitchFamily="34" charset="0"/>
                          <a:cs typeface="Times New Roman" panose="02020603050405020304" pitchFamily="18" charset="0"/>
                        </a:rPr>
                        <a:t>Functional Skills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28185" marR="281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4641739"/>
                  </a:ext>
                </a:extLst>
              </a:tr>
              <a:tr h="567266">
                <a:tc>
                  <a:txBody>
                    <a:bodyPr/>
                    <a:lstStyle/>
                    <a:p>
                      <a:pPr marL="0" marR="0" algn="ctr">
                        <a:lnSpc>
                          <a:spcPct val="107000"/>
                        </a:lnSpc>
                        <a:spcBef>
                          <a:spcPts val="0"/>
                        </a:spcBef>
                        <a:spcAft>
                          <a:spcPts val="0"/>
                        </a:spcAft>
                      </a:pPr>
                      <a:r>
                        <a:rPr lang="en-US" sz="1800" b="1">
                          <a:effectLst/>
                          <a:latin typeface="Calibri" panose="020F0502020204030204" pitchFamily="34" charset="0"/>
                          <a:ea typeface="Calibri" panose="020F0502020204030204" pitchFamily="34" charset="0"/>
                          <a:cs typeface="Times New Roman" panose="02020603050405020304" pitchFamily="18" charset="0"/>
                        </a:rPr>
                        <a:t>4</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28185" marR="281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800" b="1">
                          <a:effectLst/>
                          <a:latin typeface="Calibri" panose="020F0502020204030204" pitchFamily="34" charset="0"/>
                          <a:ea typeface="Calibri" panose="020F0502020204030204" pitchFamily="34" charset="0"/>
                          <a:cs typeface="Times New Roman" panose="02020603050405020304" pitchFamily="18" charset="0"/>
                        </a:rPr>
                        <a:t>11:15-11:56</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28185" marR="281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800" b="1" dirty="0">
                          <a:effectLst/>
                          <a:latin typeface="Calibri" panose="020F0502020204030204" pitchFamily="34" charset="0"/>
                          <a:ea typeface="Calibri" panose="020F0502020204030204" pitchFamily="34" charset="0"/>
                          <a:cs typeface="Times New Roman" panose="02020603050405020304" pitchFamily="18" charset="0"/>
                        </a:rPr>
                        <a:t>Functional Math</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28185" marR="281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63181136"/>
                  </a:ext>
                </a:extLst>
              </a:tr>
              <a:tr h="567266">
                <a:tc>
                  <a:txBody>
                    <a:bodyPr/>
                    <a:lstStyle/>
                    <a:p>
                      <a:pPr marL="0" marR="0" algn="ctr">
                        <a:lnSpc>
                          <a:spcPct val="107000"/>
                        </a:lnSpc>
                        <a:spcBef>
                          <a:spcPts val="0"/>
                        </a:spcBef>
                        <a:spcAft>
                          <a:spcPts val="0"/>
                        </a:spcAft>
                      </a:pPr>
                      <a:r>
                        <a:rPr lang="en-US" sz="1800" b="1">
                          <a:effectLst/>
                          <a:latin typeface="Calibri" panose="020F0502020204030204" pitchFamily="34" charset="0"/>
                          <a:ea typeface="Calibri" panose="020F0502020204030204" pitchFamily="34" charset="0"/>
                          <a:cs typeface="Times New Roman" panose="02020603050405020304" pitchFamily="18" charset="0"/>
                        </a:rPr>
                        <a:t>5</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28185" marR="281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800" b="1">
                          <a:effectLst/>
                          <a:latin typeface="Calibri" panose="020F0502020204030204" pitchFamily="34" charset="0"/>
                          <a:ea typeface="Calibri" panose="020F0502020204030204" pitchFamily="34" charset="0"/>
                          <a:cs typeface="Times New Roman" panose="02020603050405020304" pitchFamily="18" charset="0"/>
                        </a:rPr>
                        <a:t>11:59-12:40</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28185" marR="281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800" b="1" dirty="0">
                          <a:effectLst/>
                          <a:latin typeface="Calibri" panose="020F0502020204030204" pitchFamily="34" charset="0"/>
                          <a:ea typeface="Calibri" panose="020F0502020204030204" pitchFamily="34" charset="0"/>
                          <a:cs typeface="Times New Roman" panose="02020603050405020304" pitchFamily="18" charset="0"/>
                        </a:rPr>
                        <a:t>Lunch/Recess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28185" marR="281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24395342"/>
                  </a:ext>
                </a:extLst>
              </a:tr>
              <a:tr h="567266">
                <a:tc>
                  <a:txBody>
                    <a:bodyPr/>
                    <a:lstStyle/>
                    <a:p>
                      <a:pPr marL="0" marR="0" algn="ctr">
                        <a:lnSpc>
                          <a:spcPct val="107000"/>
                        </a:lnSpc>
                        <a:spcBef>
                          <a:spcPts val="0"/>
                        </a:spcBef>
                        <a:spcAft>
                          <a:spcPts val="0"/>
                        </a:spcAft>
                      </a:pPr>
                      <a:r>
                        <a:rPr lang="en-US" sz="1800" b="1">
                          <a:effectLst/>
                          <a:latin typeface="Calibri" panose="020F0502020204030204" pitchFamily="34" charset="0"/>
                          <a:ea typeface="Calibri" panose="020F0502020204030204" pitchFamily="34" charset="0"/>
                          <a:cs typeface="Times New Roman" panose="02020603050405020304" pitchFamily="18" charset="0"/>
                        </a:rPr>
                        <a:t>6</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28185" marR="281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800" b="1">
                          <a:effectLst/>
                          <a:latin typeface="Calibri" panose="020F0502020204030204" pitchFamily="34" charset="0"/>
                          <a:ea typeface="Calibri" panose="020F0502020204030204" pitchFamily="34" charset="0"/>
                          <a:cs typeface="Times New Roman" panose="02020603050405020304" pitchFamily="18" charset="0"/>
                        </a:rPr>
                        <a:t>12:43-1:24</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28185" marR="281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800" b="1" dirty="0">
                          <a:effectLst/>
                          <a:latin typeface="Calibri" panose="020F0502020204030204" pitchFamily="34" charset="0"/>
                          <a:ea typeface="Calibri" panose="020F0502020204030204" pitchFamily="34" charset="0"/>
                          <a:cs typeface="Times New Roman" panose="02020603050405020304" pitchFamily="18" charset="0"/>
                        </a:rPr>
                        <a:t>Music/Chorus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28185" marR="281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44139377"/>
                  </a:ext>
                </a:extLst>
              </a:tr>
              <a:tr h="567266">
                <a:tc>
                  <a:txBody>
                    <a:bodyPr/>
                    <a:lstStyle/>
                    <a:p>
                      <a:pPr marL="0" marR="0" algn="ctr">
                        <a:lnSpc>
                          <a:spcPct val="107000"/>
                        </a:lnSpc>
                        <a:spcBef>
                          <a:spcPts val="0"/>
                        </a:spcBef>
                        <a:spcAft>
                          <a:spcPts val="0"/>
                        </a:spcAft>
                      </a:pPr>
                      <a:r>
                        <a:rPr lang="en-US" sz="1800" b="1">
                          <a:effectLst/>
                          <a:latin typeface="Calibri" panose="020F0502020204030204" pitchFamily="34" charset="0"/>
                          <a:ea typeface="Calibri" panose="020F0502020204030204" pitchFamily="34" charset="0"/>
                          <a:cs typeface="Times New Roman" panose="02020603050405020304" pitchFamily="18" charset="0"/>
                        </a:rPr>
                        <a:t>7</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28185" marR="281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800" b="1">
                          <a:effectLst/>
                          <a:latin typeface="Calibri" panose="020F0502020204030204" pitchFamily="34" charset="0"/>
                          <a:ea typeface="Calibri" panose="020F0502020204030204" pitchFamily="34" charset="0"/>
                          <a:cs typeface="Times New Roman" panose="02020603050405020304" pitchFamily="18" charset="0"/>
                        </a:rPr>
                        <a:t>1:27-2:08</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28185" marR="281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800" b="1" dirty="0" smtClean="0">
                          <a:effectLst/>
                          <a:latin typeface="Calibri" panose="020F0502020204030204" pitchFamily="34" charset="0"/>
                          <a:ea typeface="Calibri" panose="020F0502020204030204" pitchFamily="34" charset="0"/>
                          <a:cs typeface="Times New Roman" panose="02020603050405020304" pitchFamily="18" charset="0"/>
                        </a:rPr>
                        <a:t>Social Studies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28185" marR="281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01492045"/>
                  </a:ext>
                </a:extLst>
              </a:tr>
              <a:tr h="567266">
                <a:tc>
                  <a:txBody>
                    <a:bodyPr/>
                    <a:lstStyle/>
                    <a:p>
                      <a:pPr marL="0" marR="0" algn="ctr">
                        <a:lnSpc>
                          <a:spcPct val="107000"/>
                        </a:lnSpc>
                        <a:spcBef>
                          <a:spcPts val="0"/>
                        </a:spcBef>
                        <a:spcAft>
                          <a:spcPts val="0"/>
                        </a:spcAft>
                      </a:pPr>
                      <a:r>
                        <a:rPr lang="en-US" sz="1800" b="1">
                          <a:effectLst/>
                          <a:latin typeface="Calibri" panose="020F0502020204030204" pitchFamily="34" charset="0"/>
                          <a:ea typeface="Calibri" panose="020F0502020204030204" pitchFamily="34" charset="0"/>
                          <a:cs typeface="Times New Roman" panose="02020603050405020304" pitchFamily="18" charset="0"/>
                        </a:rPr>
                        <a:t>8</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28185" marR="281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800" b="1">
                          <a:effectLst/>
                          <a:latin typeface="Calibri" panose="020F0502020204030204" pitchFamily="34" charset="0"/>
                          <a:ea typeface="Calibri" panose="020F0502020204030204" pitchFamily="34" charset="0"/>
                          <a:cs typeface="Times New Roman" panose="02020603050405020304" pitchFamily="18" charset="0"/>
                        </a:rPr>
                        <a:t>2:11-2:56</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28185" marR="281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800" b="1" dirty="0" smtClean="0">
                          <a:effectLst/>
                          <a:latin typeface="Calibri" panose="020F0502020204030204" pitchFamily="34" charset="0"/>
                          <a:ea typeface="Calibri" panose="020F0502020204030204" pitchFamily="34" charset="0"/>
                          <a:cs typeface="Times New Roman" panose="02020603050405020304" pitchFamily="18" charset="0"/>
                        </a:rPr>
                        <a:t>Science</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28185" marR="281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38159497"/>
                  </a:ext>
                </a:extLst>
              </a:tr>
            </a:tbl>
          </a:graphicData>
        </a:graphic>
      </p:graphicFrame>
    </p:spTree>
    <p:extLst>
      <p:ext uri="{BB962C8B-B14F-4D97-AF65-F5344CB8AC3E}">
        <p14:creationId xmlns:p14="http://schemas.microsoft.com/office/powerpoint/2010/main" val="192720792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90600"/>
            <a:ext cx="8229600" cy="533400"/>
          </a:xfrm>
        </p:spPr>
        <p:txBody>
          <a:bodyPr>
            <a:normAutofit fontScale="90000"/>
          </a:bodyPr>
          <a:lstStyle/>
          <a:p>
            <a:pPr algn="ctr"/>
            <a:r>
              <a:rPr lang="en-US" dirty="0" smtClean="0"/>
              <a:t>RISE SCHEDULE Day 2</a:t>
            </a:r>
            <a:endParaRPr lang="en-US" dirty="0"/>
          </a:p>
        </p:txBody>
      </p:sp>
      <p:graphicFrame>
        <p:nvGraphicFramePr>
          <p:cNvPr id="5" name="Content Placeholder 4"/>
          <p:cNvGraphicFramePr>
            <a:graphicFrameLocks noGrp="1"/>
          </p:cNvGraphicFramePr>
          <p:nvPr>
            <p:ph sz="half" idx="1"/>
            <p:extLst>
              <p:ext uri="{D42A27DB-BD31-4B8C-83A1-F6EECF244321}">
                <p14:modId xmlns:p14="http://schemas.microsoft.com/office/powerpoint/2010/main" val="2202540058"/>
              </p:ext>
            </p:extLst>
          </p:nvPr>
        </p:nvGraphicFramePr>
        <p:xfrm>
          <a:off x="457200" y="1511372"/>
          <a:ext cx="7848599" cy="5257801"/>
        </p:xfrm>
        <a:graphic>
          <a:graphicData uri="http://schemas.openxmlformats.org/drawingml/2006/table">
            <a:tbl>
              <a:tblPr firstRow="1" firstCol="1" bandRow="1"/>
              <a:tblGrid>
                <a:gridCol w="2151185">
                  <a:extLst>
                    <a:ext uri="{9D8B030D-6E8A-4147-A177-3AD203B41FA5}">
                      <a16:colId xmlns:a16="http://schemas.microsoft.com/office/drawing/2014/main" val="3630535000"/>
                    </a:ext>
                  </a:extLst>
                </a:gridCol>
                <a:gridCol w="2848707">
                  <a:extLst>
                    <a:ext uri="{9D8B030D-6E8A-4147-A177-3AD203B41FA5}">
                      <a16:colId xmlns:a16="http://schemas.microsoft.com/office/drawing/2014/main" val="561020966"/>
                    </a:ext>
                  </a:extLst>
                </a:gridCol>
                <a:gridCol w="2848707">
                  <a:extLst>
                    <a:ext uri="{9D8B030D-6E8A-4147-A177-3AD203B41FA5}">
                      <a16:colId xmlns:a16="http://schemas.microsoft.com/office/drawing/2014/main" val="3082626005"/>
                    </a:ext>
                  </a:extLst>
                </a:gridCol>
              </a:tblGrid>
              <a:tr h="955963">
                <a:tc>
                  <a:txBody>
                    <a:bodyPr/>
                    <a:lstStyle/>
                    <a:p>
                      <a:pPr marL="0" marR="0" algn="ctr">
                        <a:lnSpc>
                          <a:spcPct val="107000"/>
                        </a:lnSpc>
                        <a:spcBef>
                          <a:spcPts val="0"/>
                        </a:spcBef>
                        <a:spcAft>
                          <a:spcPts val="0"/>
                        </a:spcAft>
                      </a:pPr>
                      <a:r>
                        <a:rPr lang="en-US" sz="1800" b="1" dirty="0">
                          <a:effectLst/>
                          <a:latin typeface="Calibri" panose="020F0502020204030204" pitchFamily="34" charset="0"/>
                          <a:ea typeface="Calibri" panose="020F0502020204030204" pitchFamily="34" charset="0"/>
                          <a:cs typeface="Times New Roman" panose="02020603050405020304" pitchFamily="18" charset="0"/>
                        </a:rPr>
                        <a:t>7:45-9:00</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57434" marR="574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800" b="1">
                          <a:effectLst/>
                          <a:latin typeface="Calibri" panose="020F0502020204030204" pitchFamily="34" charset="0"/>
                          <a:ea typeface="Calibri" panose="020F0502020204030204" pitchFamily="34" charset="0"/>
                          <a:cs typeface="Times New Roman" panose="02020603050405020304" pitchFamily="18" charset="0"/>
                        </a:rPr>
                        <a:t>OT/PT/Skills</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57434" marR="574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800" b="1">
                          <a:effectLst/>
                          <a:latin typeface="Calibri" panose="020F0502020204030204" pitchFamily="34" charset="0"/>
                          <a:ea typeface="Calibri" panose="020F0502020204030204" pitchFamily="34" charset="0"/>
                          <a:cs typeface="Times New Roman" panose="02020603050405020304" pitchFamily="18" charset="0"/>
                        </a:rPr>
                        <a:t> </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57434" marR="574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9739245"/>
                  </a:ext>
                </a:extLst>
              </a:tr>
              <a:tr h="477982">
                <a:tc>
                  <a:txBody>
                    <a:bodyPr/>
                    <a:lstStyle/>
                    <a:p>
                      <a:pPr marL="0" marR="0" algn="ctr">
                        <a:lnSpc>
                          <a:spcPct val="107000"/>
                        </a:lnSpc>
                        <a:spcBef>
                          <a:spcPts val="0"/>
                        </a:spcBef>
                        <a:spcAft>
                          <a:spcPts val="0"/>
                        </a:spcAft>
                      </a:pPr>
                      <a:r>
                        <a:rPr lang="en-US" sz="1800" b="1" dirty="0">
                          <a:effectLst/>
                          <a:latin typeface="Calibri" panose="020F0502020204030204" pitchFamily="34" charset="0"/>
                          <a:ea typeface="Calibri" panose="020F0502020204030204" pitchFamily="34" charset="0"/>
                          <a:cs typeface="Times New Roman" panose="02020603050405020304" pitchFamily="18" charset="0"/>
                        </a:rPr>
                        <a:t>HOME</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800" b="1">
                          <a:effectLst/>
                          <a:latin typeface="Calibri" panose="020F0502020204030204" pitchFamily="34" charset="0"/>
                          <a:ea typeface="Calibri" panose="020F0502020204030204" pitchFamily="34" charset="0"/>
                          <a:cs typeface="Times New Roman" panose="02020603050405020304" pitchFamily="18" charset="0"/>
                        </a:rPr>
                        <a:t>7:45-9:00</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800" b="1">
                          <a:effectLst/>
                          <a:latin typeface="Calibri" panose="020F0502020204030204" pitchFamily="34" charset="0"/>
                          <a:ea typeface="Calibri" panose="020F0502020204030204" pitchFamily="34" charset="0"/>
                          <a:cs typeface="Times New Roman" panose="02020603050405020304" pitchFamily="18" charset="0"/>
                        </a:rPr>
                        <a:t>OT/PT/Skills</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11745743"/>
                  </a:ext>
                </a:extLst>
              </a:tr>
              <a:tr h="477982">
                <a:tc>
                  <a:txBody>
                    <a:bodyPr/>
                    <a:lstStyle/>
                    <a:p>
                      <a:pPr marL="0" marR="0" algn="ctr">
                        <a:lnSpc>
                          <a:spcPct val="107000"/>
                        </a:lnSpc>
                        <a:spcBef>
                          <a:spcPts val="0"/>
                        </a:spcBef>
                        <a:spcAft>
                          <a:spcPts val="0"/>
                        </a:spcAft>
                      </a:pPr>
                      <a:r>
                        <a:rPr lang="en-US" sz="1800" b="1">
                          <a:effectLst/>
                          <a:latin typeface="Calibri" panose="020F0502020204030204" pitchFamily="34" charset="0"/>
                          <a:ea typeface="Calibri" panose="020F0502020204030204" pitchFamily="34" charset="0"/>
                          <a:cs typeface="Times New Roman" panose="02020603050405020304" pitchFamily="18" charset="0"/>
                        </a:rPr>
                        <a:t>1</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800" b="1">
                          <a:effectLst/>
                          <a:latin typeface="Calibri" panose="020F0502020204030204" pitchFamily="34" charset="0"/>
                          <a:ea typeface="Calibri" panose="020F0502020204030204" pitchFamily="34" charset="0"/>
                          <a:cs typeface="Times New Roman" panose="02020603050405020304" pitchFamily="18" charset="0"/>
                        </a:rPr>
                        <a:t>9:03-9:44</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800" b="1">
                          <a:effectLst/>
                          <a:latin typeface="Calibri" panose="020F0502020204030204" pitchFamily="34" charset="0"/>
                          <a:ea typeface="Calibri" panose="020F0502020204030204" pitchFamily="34" charset="0"/>
                          <a:cs typeface="Times New Roman" panose="02020603050405020304" pitchFamily="18" charset="0"/>
                        </a:rPr>
                        <a:t>Functional Literacy</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3259008"/>
                  </a:ext>
                </a:extLst>
              </a:tr>
              <a:tr h="477982">
                <a:tc>
                  <a:txBody>
                    <a:bodyPr/>
                    <a:lstStyle/>
                    <a:p>
                      <a:pPr marL="0" marR="0" algn="ctr">
                        <a:lnSpc>
                          <a:spcPct val="107000"/>
                        </a:lnSpc>
                        <a:spcBef>
                          <a:spcPts val="0"/>
                        </a:spcBef>
                        <a:spcAft>
                          <a:spcPts val="0"/>
                        </a:spcAft>
                      </a:pPr>
                      <a:r>
                        <a:rPr lang="en-US" sz="1800" b="1">
                          <a:effectLst/>
                          <a:latin typeface="Calibri" panose="020F0502020204030204" pitchFamily="34" charset="0"/>
                          <a:ea typeface="Calibri" panose="020F0502020204030204" pitchFamily="34" charset="0"/>
                          <a:cs typeface="Times New Roman" panose="02020603050405020304" pitchFamily="18" charset="0"/>
                        </a:rPr>
                        <a:t>2</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800" b="1">
                          <a:effectLst/>
                          <a:latin typeface="Calibri" panose="020F0502020204030204" pitchFamily="34" charset="0"/>
                          <a:ea typeface="Calibri" panose="020F0502020204030204" pitchFamily="34" charset="0"/>
                          <a:cs typeface="Times New Roman" panose="02020603050405020304" pitchFamily="18" charset="0"/>
                        </a:rPr>
                        <a:t>9:47-10:28</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800" b="1">
                          <a:effectLst/>
                          <a:latin typeface="Calibri" panose="020F0502020204030204" pitchFamily="34" charset="0"/>
                          <a:ea typeface="Calibri" panose="020F0502020204030204" pitchFamily="34" charset="0"/>
                          <a:cs typeface="Times New Roman" panose="02020603050405020304" pitchFamily="18" charset="0"/>
                        </a:rPr>
                        <a:t>Functional Skills</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54797495"/>
                  </a:ext>
                </a:extLst>
              </a:tr>
              <a:tr h="477982">
                <a:tc>
                  <a:txBody>
                    <a:bodyPr/>
                    <a:lstStyle/>
                    <a:p>
                      <a:pPr marL="0" marR="0" algn="ctr">
                        <a:lnSpc>
                          <a:spcPct val="107000"/>
                        </a:lnSpc>
                        <a:spcBef>
                          <a:spcPts val="0"/>
                        </a:spcBef>
                        <a:spcAft>
                          <a:spcPts val="0"/>
                        </a:spcAft>
                      </a:pPr>
                      <a:r>
                        <a:rPr lang="en-US" sz="1800" b="1">
                          <a:effectLst/>
                          <a:latin typeface="Calibri" panose="020F0502020204030204" pitchFamily="34" charset="0"/>
                          <a:ea typeface="Calibri" panose="020F0502020204030204" pitchFamily="34" charset="0"/>
                          <a:cs typeface="Times New Roman" panose="02020603050405020304" pitchFamily="18" charset="0"/>
                        </a:rPr>
                        <a:t>3</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800" b="1">
                          <a:effectLst/>
                          <a:latin typeface="Calibri" panose="020F0502020204030204" pitchFamily="34" charset="0"/>
                          <a:ea typeface="Calibri" panose="020F0502020204030204" pitchFamily="34" charset="0"/>
                          <a:cs typeface="Times New Roman" panose="02020603050405020304" pitchFamily="18" charset="0"/>
                        </a:rPr>
                        <a:t>10:31-11:12</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800" b="1">
                          <a:effectLst/>
                          <a:latin typeface="Calibri" panose="020F0502020204030204" pitchFamily="34" charset="0"/>
                          <a:ea typeface="Calibri" panose="020F0502020204030204" pitchFamily="34" charset="0"/>
                          <a:cs typeface="Times New Roman" panose="02020603050405020304" pitchFamily="18" charset="0"/>
                        </a:rPr>
                        <a:t>Functional Math</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79321816"/>
                  </a:ext>
                </a:extLst>
              </a:tr>
              <a:tr h="477982">
                <a:tc>
                  <a:txBody>
                    <a:bodyPr/>
                    <a:lstStyle/>
                    <a:p>
                      <a:pPr marL="0" marR="0" algn="ctr">
                        <a:lnSpc>
                          <a:spcPct val="107000"/>
                        </a:lnSpc>
                        <a:spcBef>
                          <a:spcPts val="0"/>
                        </a:spcBef>
                        <a:spcAft>
                          <a:spcPts val="0"/>
                        </a:spcAft>
                      </a:pPr>
                      <a:r>
                        <a:rPr lang="en-US" sz="1800" b="1">
                          <a:effectLst/>
                          <a:latin typeface="Calibri" panose="020F0502020204030204" pitchFamily="34" charset="0"/>
                          <a:ea typeface="Calibri" panose="020F0502020204030204" pitchFamily="34" charset="0"/>
                          <a:cs typeface="Times New Roman" panose="02020603050405020304" pitchFamily="18" charset="0"/>
                        </a:rPr>
                        <a:t>4</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800" b="1">
                          <a:effectLst/>
                          <a:latin typeface="Calibri" panose="020F0502020204030204" pitchFamily="34" charset="0"/>
                          <a:ea typeface="Calibri" panose="020F0502020204030204" pitchFamily="34" charset="0"/>
                          <a:cs typeface="Times New Roman" panose="02020603050405020304" pitchFamily="18" charset="0"/>
                        </a:rPr>
                        <a:t>11:15-11:56</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800" b="1">
                          <a:effectLst/>
                          <a:latin typeface="Calibri" panose="020F0502020204030204" pitchFamily="34" charset="0"/>
                          <a:ea typeface="Calibri" panose="020F0502020204030204" pitchFamily="34" charset="0"/>
                          <a:cs typeface="Times New Roman" panose="02020603050405020304" pitchFamily="18" charset="0"/>
                        </a:rPr>
                        <a:t>P.E.</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87469957"/>
                  </a:ext>
                </a:extLst>
              </a:tr>
              <a:tr h="477982">
                <a:tc>
                  <a:txBody>
                    <a:bodyPr/>
                    <a:lstStyle/>
                    <a:p>
                      <a:pPr marL="0" marR="0" algn="ctr">
                        <a:lnSpc>
                          <a:spcPct val="107000"/>
                        </a:lnSpc>
                        <a:spcBef>
                          <a:spcPts val="0"/>
                        </a:spcBef>
                        <a:spcAft>
                          <a:spcPts val="0"/>
                        </a:spcAft>
                      </a:pPr>
                      <a:r>
                        <a:rPr lang="en-US" sz="1800" b="1">
                          <a:effectLst/>
                          <a:latin typeface="Calibri" panose="020F0502020204030204" pitchFamily="34" charset="0"/>
                          <a:ea typeface="Calibri" panose="020F0502020204030204" pitchFamily="34" charset="0"/>
                          <a:cs typeface="Times New Roman" panose="02020603050405020304" pitchFamily="18" charset="0"/>
                        </a:rPr>
                        <a:t>5</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800" b="1">
                          <a:effectLst/>
                          <a:latin typeface="Calibri" panose="020F0502020204030204" pitchFamily="34" charset="0"/>
                          <a:ea typeface="Calibri" panose="020F0502020204030204" pitchFamily="34" charset="0"/>
                          <a:cs typeface="Times New Roman" panose="02020603050405020304" pitchFamily="18" charset="0"/>
                        </a:rPr>
                        <a:t>11:59-12:40</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800" b="1">
                          <a:effectLst/>
                          <a:latin typeface="Calibri" panose="020F0502020204030204" pitchFamily="34" charset="0"/>
                          <a:ea typeface="Calibri" panose="020F0502020204030204" pitchFamily="34" charset="0"/>
                          <a:cs typeface="Times New Roman" panose="02020603050405020304" pitchFamily="18" charset="0"/>
                        </a:rPr>
                        <a:t>Lunch/Recess</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516043"/>
                  </a:ext>
                </a:extLst>
              </a:tr>
              <a:tr h="477982">
                <a:tc>
                  <a:txBody>
                    <a:bodyPr/>
                    <a:lstStyle/>
                    <a:p>
                      <a:pPr marL="0" marR="0" algn="ctr">
                        <a:lnSpc>
                          <a:spcPct val="107000"/>
                        </a:lnSpc>
                        <a:spcBef>
                          <a:spcPts val="0"/>
                        </a:spcBef>
                        <a:spcAft>
                          <a:spcPts val="0"/>
                        </a:spcAft>
                      </a:pPr>
                      <a:r>
                        <a:rPr lang="en-US" sz="1800" b="1">
                          <a:effectLst/>
                          <a:latin typeface="Calibri" panose="020F0502020204030204" pitchFamily="34" charset="0"/>
                          <a:ea typeface="Calibri" panose="020F0502020204030204" pitchFamily="34" charset="0"/>
                          <a:cs typeface="Times New Roman" panose="02020603050405020304" pitchFamily="18" charset="0"/>
                        </a:rPr>
                        <a:t>6</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800" b="1">
                          <a:effectLst/>
                          <a:latin typeface="Calibri" panose="020F0502020204030204" pitchFamily="34" charset="0"/>
                          <a:ea typeface="Calibri" panose="020F0502020204030204" pitchFamily="34" charset="0"/>
                          <a:cs typeface="Times New Roman" panose="02020603050405020304" pitchFamily="18" charset="0"/>
                        </a:rPr>
                        <a:t>12:43-1:24</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800" b="1">
                          <a:effectLst/>
                          <a:latin typeface="Calibri" panose="020F0502020204030204" pitchFamily="34" charset="0"/>
                          <a:ea typeface="Calibri" panose="020F0502020204030204" pitchFamily="34" charset="0"/>
                          <a:cs typeface="Times New Roman" panose="02020603050405020304" pitchFamily="18" charset="0"/>
                        </a:rPr>
                        <a:t>Music/Strings</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8552118"/>
                  </a:ext>
                </a:extLst>
              </a:tr>
              <a:tr h="477982">
                <a:tc>
                  <a:txBody>
                    <a:bodyPr/>
                    <a:lstStyle/>
                    <a:p>
                      <a:pPr marL="0" marR="0" algn="ctr">
                        <a:lnSpc>
                          <a:spcPct val="107000"/>
                        </a:lnSpc>
                        <a:spcBef>
                          <a:spcPts val="0"/>
                        </a:spcBef>
                        <a:spcAft>
                          <a:spcPts val="0"/>
                        </a:spcAft>
                      </a:pPr>
                      <a:r>
                        <a:rPr lang="en-US" sz="1800" b="1">
                          <a:effectLst/>
                          <a:latin typeface="Calibri" panose="020F0502020204030204" pitchFamily="34" charset="0"/>
                          <a:ea typeface="Calibri" panose="020F0502020204030204" pitchFamily="34" charset="0"/>
                          <a:cs typeface="Times New Roman" panose="02020603050405020304" pitchFamily="18" charset="0"/>
                        </a:rPr>
                        <a:t>7</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800" b="1">
                          <a:effectLst/>
                          <a:latin typeface="Calibri" panose="020F0502020204030204" pitchFamily="34" charset="0"/>
                          <a:ea typeface="Calibri" panose="020F0502020204030204" pitchFamily="34" charset="0"/>
                          <a:cs typeface="Times New Roman" panose="02020603050405020304" pitchFamily="18" charset="0"/>
                        </a:rPr>
                        <a:t>1:27-2:08</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800" b="1">
                          <a:effectLst/>
                          <a:latin typeface="Calibri" panose="020F0502020204030204" pitchFamily="34" charset="0"/>
                          <a:ea typeface="Calibri" panose="020F0502020204030204" pitchFamily="34" charset="0"/>
                          <a:cs typeface="Times New Roman" panose="02020603050405020304" pitchFamily="18" charset="0"/>
                        </a:rPr>
                        <a:t>Science</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4267832"/>
                  </a:ext>
                </a:extLst>
              </a:tr>
              <a:tr h="477982">
                <a:tc>
                  <a:txBody>
                    <a:bodyPr/>
                    <a:lstStyle/>
                    <a:p>
                      <a:pPr marL="0" marR="0" algn="ctr">
                        <a:lnSpc>
                          <a:spcPct val="107000"/>
                        </a:lnSpc>
                        <a:spcBef>
                          <a:spcPts val="0"/>
                        </a:spcBef>
                        <a:spcAft>
                          <a:spcPts val="0"/>
                        </a:spcAft>
                      </a:pPr>
                      <a:r>
                        <a:rPr lang="en-US" sz="1800" b="1">
                          <a:effectLst/>
                          <a:latin typeface="Calibri" panose="020F0502020204030204" pitchFamily="34" charset="0"/>
                          <a:ea typeface="Calibri" panose="020F0502020204030204" pitchFamily="34" charset="0"/>
                          <a:cs typeface="Times New Roman" panose="02020603050405020304" pitchFamily="18" charset="0"/>
                        </a:rPr>
                        <a:t>8</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800" b="1">
                          <a:effectLst/>
                          <a:latin typeface="Calibri" panose="020F0502020204030204" pitchFamily="34" charset="0"/>
                          <a:ea typeface="Calibri" panose="020F0502020204030204" pitchFamily="34" charset="0"/>
                          <a:cs typeface="Times New Roman" panose="02020603050405020304" pitchFamily="18" charset="0"/>
                        </a:rPr>
                        <a:t>2:11-2:56</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800" b="1" dirty="0">
                          <a:effectLst/>
                          <a:latin typeface="Calibri" panose="020F0502020204030204" pitchFamily="34" charset="0"/>
                          <a:ea typeface="Calibri" panose="020F0502020204030204" pitchFamily="34" charset="0"/>
                          <a:cs typeface="Times New Roman" panose="02020603050405020304" pitchFamily="18" charset="0"/>
                        </a:rPr>
                        <a:t>Social Studies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96535388"/>
                  </a:ext>
                </a:extLst>
              </a:tr>
            </a:tbl>
          </a:graphicData>
        </a:graphic>
      </p:graphicFrame>
    </p:spTree>
    <p:extLst>
      <p:ext uri="{BB962C8B-B14F-4D97-AF65-F5344CB8AC3E}">
        <p14:creationId xmlns:p14="http://schemas.microsoft.com/office/powerpoint/2010/main" val="357518483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457200"/>
            <a:ext cx="8229600" cy="1143000"/>
          </a:xfrm>
        </p:spPr>
        <p:txBody>
          <a:bodyPr>
            <a:normAutofit fontScale="90000"/>
          </a:bodyPr>
          <a:lstStyle/>
          <a:p>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sz="5400" dirty="0" smtClean="0"/>
              <a:t> </a:t>
            </a:r>
            <a:r>
              <a:rPr lang="en-US" sz="6700" b="1" dirty="0" smtClean="0"/>
              <a:t>RISE Expectations</a:t>
            </a:r>
            <a:endParaRPr lang="en-US" sz="6700" b="1" dirty="0"/>
          </a:p>
        </p:txBody>
      </p:sp>
      <p:sp>
        <p:nvSpPr>
          <p:cNvPr id="7" name="Content Placeholder 6"/>
          <p:cNvSpPr>
            <a:spLocks noGrp="1"/>
          </p:cNvSpPr>
          <p:nvPr>
            <p:ph idx="1"/>
          </p:nvPr>
        </p:nvSpPr>
        <p:spPr/>
        <p:txBody>
          <a:bodyPr>
            <a:normAutofit lnSpcReduction="10000"/>
          </a:bodyPr>
          <a:lstStyle/>
          <a:p>
            <a:endParaRPr lang="en-US" dirty="0" smtClean="0"/>
          </a:p>
          <a:p>
            <a:pPr lvl="0"/>
            <a:r>
              <a:rPr lang="en-US" sz="3600" dirty="0" smtClean="0"/>
              <a:t>Be respectful to everyone</a:t>
            </a:r>
          </a:p>
          <a:p>
            <a:pPr lvl="0"/>
            <a:r>
              <a:rPr lang="en-US" sz="3600" dirty="0" smtClean="0"/>
              <a:t>Give your best effort at all times</a:t>
            </a:r>
          </a:p>
          <a:p>
            <a:pPr lvl="0"/>
            <a:r>
              <a:rPr lang="en-US" sz="3600" dirty="0" smtClean="0"/>
              <a:t>Cooperate and listen to staff</a:t>
            </a:r>
          </a:p>
          <a:p>
            <a:pPr lvl="0"/>
            <a:r>
              <a:rPr lang="en-US" sz="3600" dirty="0" smtClean="0"/>
              <a:t>Respect school property</a:t>
            </a:r>
          </a:p>
          <a:p>
            <a:pPr lvl="0"/>
            <a:r>
              <a:rPr lang="en-US" sz="3600" dirty="0" smtClean="0"/>
              <a:t>Have a positive attitude and smile : )</a:t>
            </a:r>
          </a:p>
          <a:p>
            <a:pPr lvl="0"/>
            <a:r>
              <a:rPr lang="en-US" sz="3600" dirty="0" smtClean="0"/>
              <a:t>Being NICE is FREE!!!!!</a:t>
            </a:r>
          </a:p>
          <a:p>
            <a:pPr marL="514350" indent="-514350">
              <a:buNone/>
            </a:pP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
            <a:ext cx="8229600" cy="1143000"/>
          </a:xfrm>
        </p:spPr>
        <p:txBody>
          <a:bodyPr/>
          <a:lstStyle/>
          <a:p>
            <a:r>
              <a:rPr lang="en-US" dirty="0" smtClean="0"/>
              <a:t>Star Reward System</a:t>
            </a:r>
            <a:endParaRPr lang="en-US" dirty="0"/>
          </a:p>
        </p:txBody>
      </p:sp>
      <p:sp>
        <p:nvSpPr>
          <p:cNvPr id="3" name="Content Placeholder 2"/>
          <p:cNvSpPr>
            <a:spLocks noGrp="1"/>
          </p:cNvSpPr>
          <p:nvPr>
            <p:ph idx="1"/>
          </p:nvPr>
        </p:nvSpPr>
        <p:spPr>
          <a:xfrm>
            <a:off x="381000" y="1295400"/>
            <a:ext cx="8229600" cy="5638800"/>
          </a:xfrm>
        </p:spPr>
        <p:txBody>
          <a:bodyPr>
            <a:noAutofit/>
          </a:bodyPr>
          <a:lstStyle/>
          <a:p>
            <a:r>
              <a:rPr lang="en-US" sz="2400" dirty="0" smtClean="0"/>
              <a:t>The STAR Reward system is a token behavior modification support system designed to keep students motivated to improve their social, emotional and academic skills by providing meaningful rewards.</a:t>
            </a:r>
          </a:p>
          <a:p>
            <a:endParaRPr lang="en-US" sz="2400" dirty="0"/>
          </a:p>
          <a:p>
            <a:r>
              <a:rPr lang="en-US" sz="2400" dirty="0" smtClean="0"/>
              <a:t>Students have the opportunity to earn ONE star for each period.  </a:t>
            </a:r>
            <a:r>
              <a:rPr lang="en-US" sz="2400" dirty="0"/>
              <a:t>B</a:t>
            </a:r>
            <a:r>
              <a:rPr lang="en-US" sz="2400" dirty="0" smtClean="0"/>
              <a:t>oth behavior and academics are being evaluated</a:t>
            </a:r>
          </a:p>
          <a:p>
            <a:r>
              <a:rPr lang="en-US" sz="2400" dirty="0" smtClean="0"/>
              <a:t>Stars will be tallied up at the end of each day .</a:t>
            </a:r>
          </a:p>
          <a:p>
            <a:endParaRPr lang="en-US" sz="2400" dirty="0"/>
          </a:p>
          <a:p>
            <a:r>
              <a:rPr lang="en-US" sz="2400" dirty="0" smtClean="0"/>
              <a:t>Students are encouraged to earn at least 6 stars daily.  If a student has NOT earned the minimum STARS for the week then they will be in the Reflection Center during Fun Friday activities.  Students must also earn STARS consistently throughout each month in order to participate in end of the Month celebrations.</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dirty="0" smtClean="0"/>
              <a:t>STAR Weekly/Monthly Celebrations</a:t>
            </a:r>
            <a:endParaRPr lang="en-US" sz="4400" dirty="0"/>
          </a:p>
        </p:txBody>
      </p:sp>
      <p:sp>
        <p:nvSpPr>
          <p:cNvPr id="3" name="Content Placeholder 2"/>
          <p:cNvSpPr>
            <a:spLocks noGrp="1"/>
          </p:cNvSpPr>
          <p:nvPr>
            <p:ph idx="1"/>
          </p:nvPr>
        </p:nvSpPr>
        <p:spPr>
          <a:xfrm>
            <a:off x="304800" y="1828800"/>
            <a:ext cx="8382000" cy="4495800"/>
          </a:xfrm>
        </p:spPr>
        <p:txBody>
          <a:bodyPr>
            <a:normAutofit fontScale="92500" lnSpcReduction="20000"/>
          </a:bodyPr>
          <a:lstStyle/>
          <a:p>
            <a:r>
              <a:rPr lang="en-US" dirty="0" smtClean="0"/>
              <a:t>Each week students who makes their point total will participate in a fun Friday.  At the end of Friday, students can select prizes from the treasure chest as well as healthy snacks. </a:t>
            </a:r>
            <a:r>
              <a:rPr lang="en-US" dirty="0"/>
              <a:t>F</a:t>
            </a:r>
            <a:r>
              <a:rPr lang="en-US" dirty="0" smtClean="0"/>
              <a:t>un </a:t>
            </a:r>
            <a:r>
              <a:rPr lang="en-US" dirty="0"/>
              <a:t>F</a:t>
            </a:r>
            <a:r>
              <a:rPr lang="en-US" dirty="0" smtClean="0"/>
              <a:t>riday will be in the CLASSROOM with RISE staff on Friday afternoons. Students may choose to have free computer time or participate in a fun and creative activity..</a:t>
            </a:r>
          </a:p>
          <a:p>
            <a:endParaRPr lang="en-US" dirty="0" smtClean="0"/>
          </a:p>
          <a:p>
            <a:r>
              <a:rPr lang="en-US" dirty="0" smtClean="0"/>
              <a:t>At the end of each </a:t>
            </a:r>
            <a:r>
              <a:rPr lang="en-US" dirty="0"/>
              <a:t>month we will have a celebration for students who earned the point goal that </a:t>
            </a:r>
            <a:r>
              <a:rPr lang="en-US" dirty="0" smtClean="0"/>
              <a:t>month</a:t>
            </a:r>
          </a:p>
          <a:p>
            <a:pPr lvl="1"/>
            <a:r>
              <a:rPr lang="en-US" dirty="0" smtClean="0"/>
              <a:t>Example – Special snack period 8 with Movie in auditorium periods 3-5</a:t>
            </a:r>
            <a:r>
              <a:rPr lang="en-US" dirty="0"/>
              <a:t>.</a:t>
            </a:r>
            <a:endParaRPr lang="en-US" dirty="0" smtClean="0"/>
          </a:p>
          <a:p>
            <a:pPr lvl="1"/>
            <a:r>
              <a:rPr lang="en-US" dirty="0" smtClean="0"/>
              <a:t>If you earn your points you are eligible for an special treat or special luncheon</a:t>
            </a:r>
          </a:p>
          <a:p>
            <a:endParaRPr lang="en-US"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400" b="1" dirty="0" smtClean="0">
                <a:effectLst>
                  <a:outerShdw blurRad="76200" dist="50800" dir="5400000" algn="tl">
                    <a:srgbClr val="000000">
                      <a:alpha val="65000"/>
                    </a:srgbClr>
                  </a:outerShdw>
                </a:effectLst>
              </a:rPr>
              <a:t/>
            </a:r>
            <a:br>
              <a:rPr lang="en-US" sz="4400" b="1" dirty="0" smtClean="0">
                <a:effectLst>
                  <a:outerShdw blurRad="76200" dist="50800" dir="5400000" algn="tl">
                    <a:srgbClr val="000000">
                      <a:alpha val="65000"/>
                    </a:srgbClr>
                  </a:outerShdw>
                </a:effectLst>
              </a:rPr>
            </a:br>
            <a:r>
              <a:rPr lang="en-US" sz="4400" b="1" dirty="0">
                <a:effectLst>
                  <a:outerShdw blurRad="76200" dist="50800" dir="5400000" algn="tl">
                    <a:srgbClr val="000000">
                      <a:alpha val="65000"/>
                    </a:srgbClr>
                  </a:outerShdw>
                </a:effectLst>
              </a:rPr>
              <a:t/>
            </a:r>
            <a:br>
              <a:rPr lang="en-US" sz="4400" b="1" dirty="0">
                <a:effectLst>
                  <a:outerShdw blurRad="76200" dist="50800" dir="5400000" algn="tl">
                    <a:srgbClr val="000000">
                      <a:alpha val="65000"/>
                    </a:srgbClr>
                  </a:outerShdw>
                </a:effectLst>
              </a:rPr>
            </a:br>
            <a:r>
              <a:rPr lang="en-US" sz="4400" b="1" dirty="0" smtClean="0">
                <a:effectLst>
                  <a:outerShdw blurRad="76200" dist="50800" dir="5400000" algn="tl">
                    <a:srgbClr val="000000">
                      <a:alpha val="65000"/>
                    </a:srgbClr>
                  </a:outerShdw>
                </a:effectLst>
              </a:rPr>
              <a:t/>
            </a:r>
            <a:br>
              <a:rPr lang="en-US" sz="4400" b="1" dirty="0" smtClean="0">
                <a:effectLst>
                  <a:outerShdw blurRad="76200" dist="50800" dir="5400000" algn="tl">
                    <a:srgbClr val="000000">
                      <a:alpha val="65000"/>
                    </a:srgbClr>
                  </a:outerShdw>
                </a:effectLst>
              </a:rPr>
            </a:br>
            <a:r>
              <a:rPr lang="en-US" sz="4400" b="1" dirty="0" smtClean="0">
                <a:effectLst>
                  <a:outerShdw blurRad="76200" dist="50800" dir="5400000" algn="tl">
                    <a:srgbClr val="000000">
                      <a:alpha val="65000"/>
                    </a:srgbClr>
                  </a:outerShdw>
                </a:effectLst>
              </a:rPr>
              <a:t/>
            </a:r>
            <a:br>
              <a:rPr lang="en-US" sz="4400" b="1" dirty="0" smtClean="0">
                <a:effectLst>
                  <a:outerShdw blurRad="76200" dist="50800" dir="5400000" algn="tl">
                    <a:srgbClr val="000000">
                      <a:alpha val="65000"/>
                    </a:srgbClr>
                  </a:outerShdw>
                </a:effectLst>
              </a:rPr>
            </a:br>
            <a:r>
              <a:rPr lang="en-US" sz="4400" b="1" dirty="0">
                <a:effectLst>
                  <a:outerShdw blurRad="76200" dist="50800" dir="5400000" algn="tl">
                    <a:srgbClr val="000000">
                      <a:alpha val="65000"/>
                    </a:srgbClr>
                  </a:outerShdw>
                </a:effectLst>
              </a:rPr>
              <a:t/>
            </a:r>
            <a:br>
              <a:rPr lang="en-US" sz="4400" b="1" dirty="0">
                <a:effectLst>
                  <a:outerShdw blurRad="76200" dist="50800" dir="5400000" algn="tl">
                    <a:srgbClr val="000000">
                      <a:alpha val="65000"/>
                    </a:srgbClr>
                  </a:outerShdw>
                </a:effectLst>
              </a:rPr>
            </a:br>
            <a:r>
              <a:rPr lang="en-US" sz="4400" b="1" dirty="0" smtClean="0">
                <a:effectLst>
                  <a:outerShdw blurRad="76200" dist="50800" dir="5400000" algn="tl">
                    <a:srgbClr val="000000">
                      <a:alpha val="65000"/>
                    </a:srgbClr>
                  </a:outerShdw>
                </a:effectLst>
              </a:rPr>
              <a:t>RISE </a:t>
            </a:r>
            <a:r>
              <a:rPr lang="en-US" sz="4400" b="1" dirty="0">
                <a:effectLst>
                  <a:outerShdw blurRad="76200" dist="50800" dir="5400000" algn="tl">
                    <a:srgbClr val="000000">
                      <a:alpha val="65000"/>
                    </a:srgbClr>
                  </a:outerShdw>
                </a:effectLst>
              </a:rPr>
              <a:t>PROGRAM   </a:t>
            </a:r>
            <a:r>
              <a:rPr lang="en-US" sz="4400" b="1" dirty="0" smtClean="0">
                <a:effectLst>
                  <a:outerShdw blurRad="76200" dist="50800" dir="5400000" algn="tl">
                    <a:srgbClr val="000000">
                      <a:alpha val="65000"/>
                    </a:srgbClr>
                  </a:outerShdw>
                </a:effectLst>
              </a:rPr>
              <a:t/>
            </a:r>
            <a:br>
              <a:rPr lang="en-US" sz="4400" b="1" dirty="0" smtClean="0">
                <a:effectLst>
                  <a:outerShdw blurRad="76200" dist="50800" dir="5400000" algn="tl">
                    <a:srgbClr val="000000">
                      <a:alpha val="65000"/>
                    </a:srgbClr>
                  </a:outerShdw>
                </a:effectLst>
              </a:rPr>
            </a:br>
            <a:r>
              <a:rPr lang="en-US" sz="4400" b="1" dirty="0" smtClean="0">
                <a:effectLst>
                  <a:outerShdw blurRad="76200" dist="50800" dir="5400000" algn="tl">
                    <a:srgbClr val="000000">
                      <a:alpha val="65000"/>
                    </a:srgbClr>
                  </a:outerShdw>
                </a:effectLst>
              </a:rPr>
              <a:t>Daily </a:t>
            </a:r>
            <a:r>
              <a:rPr lang="en-US" sz="4400" b="1" dirty="0">
                <a:effectLst>
                  <a:outerShdw blurRad="76200" dist="50800" dir="5400000" algn="tl">
                    <a:srgbClr val="000000">
                      <a:alpha val="65000"/>
                    </a:srgbClr>
                  </a:outerShdw>
                </a:effectLst>
              </a:rPr>
              <a:t>Student Point Tracker &amp; Data</a:t>
            </a:r>
            <a:r>
              <a:rPr lang="en-US" sz="4400" dirty="0"/>
              <a:t/>
            </a:r>
            <a:br>
              <a:rPr lang="en-US" sz="4400" dirty="0"/>
            </a:br>
            <a:endParaRPr lang="en-US" sz="4400" dirty="0"/>
          </a:p>
        </p:txBody>
      </p:sp>
      <p:pic>
        <p:nvPicPr>
          <p:cNvPr id="4" name="Content Placeholder 3"/>
          <p:cNvPicPr>
            <a:picLocks noGrp="1" noChangeAspect="1"/>
          </p:cNvPicPr>
          <p:nvPr>
            <p:ph idx="1"/>
          </p:nvPr>
        </p:nvPicPr>
        <p:blipFill>
          <a:blip r:embed="rId2"/>
          <a:stretch>
            <a:fillRect/>
          </a:stretch>
        </p:blipFill>
        <p:spPr>
          <a:xfrm>
            <a:off x="228600" y="1371600"/>
            <a:ext cx="8686800" cy="4953000"/>
          </a:xfrm>
          <a:prstGeom prst="rect">
            <a:avLst/>
          </a:prstGeom>
        </p:spPr>
      </p:pic>
    </p:spTree>
    <p:extLst>
      <p:ext uri="{BB962C8B-B14F-4D97-AF65-F5344CB8AC3E}">
        <p14:creationId xmlns:p14="http://schemas.microsoft.com/office/powerpoint/2010/main" val="238010963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Flow</Template>
  <TotalTime>2496</TotalTime>
  <Words>2452</Words>
  <Application>Microsoft Office PowerPoint</Application>
  <PresentationFormat>On-screen Show (4:3)</PresentationFormat>
  <Paragraphs>212</Paragraphs>
  <Slides>36</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36</vt:i4>
      </vt:variant>
    </vt:vector>
  </HeadingPairs>
  <TitlesOfParts>
    <vt:vector size="44" baseType="lpstr">
      <vt:lpstr>Arial</vt:lpstr>
      <vt:lpstr>Arial Black</vt:lpstr>
      <vt:lpstr>Calibri</vt:lpstr>
      <vt:lpstr>Constantia</vt:lpstr>
      <vt:lpstr>Raleway</vt:lpstr>
      <vt:lpstr>Times New Roman</vt:lpstr>
      <vt:lpstr>Wingdings 2</vt:lpstr>
      <vt:lpstr>Flow</vt:lpstr>
      <vt:lpstr>Welcome </vt:lpstr>
      <vt:lpstr>RISE Staff</vt:lpstr>
      <vt:lpstr>More Staff to know</vt:lpstr>
      <vt:lpstr>RISE SCHEDULE Day 1</vt:lpstr>
      <vt:lpstr>RISE SCHEDULE Day 2</vt:lpstr>
      <vt:lpstr>        RISE Expectations</vt:lpstr>
      <vt:lpstr>Star Reward System</vt:lpstr>
      <vt:lpstr>STAR Weekly/Monthly Celebrations</vt:lpstr>
      <vt:lpstr>     RISE PROGRAM    Daily Student Point Tracker &amp; Data </vt:lpstr>
      <vt:lpstr>Check &amp; Connect</vt:lpstr>
      <vt:lpstr>PKMS RISE PROGRAM OVERVIEW</vt:lpstr>
      <vt:lpstr>Mission</vt:lpstr>
      <vt:lpstr>We Believe</vt:lpstr>
      <vt:lpstr>We Strive to Develop Support Which:</vt:lpstr>
      <vt:lpstr>Peekskill Middle School R.I.S.E. Program</vt:lpstr>
      <vt:lpstr>The Specific Areas of Focus for PKMS  RISE are:</vt:lpstr>
      <vt:lpstr>The RISE Life Skills Program’s Broad and Specific Strands of Functional Academics</vt:lpstr>
      <vt:lpstr>FUNCTIONAL ACADEMIC AND INSTRUCTIONAL LESSONS</vt:lpstr>
      <vt:lpstr>FUNCTIONAL ACADEMIC AND INSTRUCTIONAL LESSONS</vt:lpstr>
      <vt:lpstr>FUNCTIONAL ACADEMIC AND INSTRUCTIONAL LESSONS</vt:lpstr>
      <vt:lpstr>Functional Literacy </vt:lpstr>
      <vt:lpstr>Functional Literacy </vt:lpstr>
      <vt:lpstr>Functional Numeracy</vt:lpstr>
      <vt:lpstr>Functional Numeracy</vt:lpstr>
      <vt:lpstr>Daily Living/Activity Skills</vt:lpstr>
      <vt:lpstr>Daily Living/Activity Skills</vt:lpstr>
      <vt:lpstr>Social Skills / Vocational Skills</vt:lpstr>
      <vt:lpstr>Social Skills / Vocational Skills</vt:lpstr>
      <vt:lpstr>Personal Living Skills</vt:lpstr>
      <vt:lpstr>Personal Living Skills</vt:lpstr>
      <vt:lpstr>Physical Literacy</vt:lpstr>
      <vt:lpstr>Confidence</vt:lpstr>
      <vt:lpstr>Independence</vt:lpstr>
      <vt:lpstr>Healthy Living</vt:lpstr>
      <vt:lpstr>Communication</vt:lpstr>
      <vt:lpstr>CONTACT INFORMATION</vt:lpstr>
    </vt:vector>
  </TitlesOfParts>
  <Company>Peekskill Schools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 Back</dc:title>
  <dc:creator>template</dc:creator>
  <cp:lastModifiedBy>Christopher Kness</cp:lastModifiedBy>
  <cp:revision>74</cp:revision>
  <cp:lastPrinted>2018-09-02T15:18:34Z</cp:lastPrinted>
  <dcterms:created xsi:type="dcterms:W3CDTF">2012-09-05T18:21:35Z</dcterms:created>
  <dcterms:modified xsi:type="dcterms:W3CDTF">2021-09-23T11:31:09Z</dcterms:modified>
</cp:coreProperties>
</file>